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543" r:id="rId3"/>
    <p:sldId id="443" r:id="rId4"/>
    <p:sldId id="290" r:id="rId5"/>
    <p:sldId id="291" r:id="rId6"/>
    <p:sldId id="292" r:id="rId7"/>
    <p:sldId id="293" r:id="rId8"/>
    <p:sldId id="295" r:id="rId9"/>
    <p:sldId id="511" r:id="rId10"/>
    <p:sldId id="542" r:id="rId11"/>
    <p:sldId id="296" r:id="rId12"/>
    <p:sldId id="297" r:id="rId13"/>
    <p:sldId id="299" r:id="rId14"/>
    <p:sldId id="300" r:id="rId15"/>
    <p:sldId id="301" r:id="rId16"/>
    <p:sldId id="302" r:id="rId17"/>
    <p:sldId id="303" r:id="rId18"/>
    <p:sldId id="304" r:id="rId19"/>
    <p:sldId id="457" r:id="rId20"/>
    <p:sldId id="459" r:id="rId21"/>
    <p:sldId id="460" r:id="rId22"/>
    <p:sldId id="532" r:id="rId23"/>
    <p:sldId id="465" r:id="rId24"/>
    <p:sldId id="455" r:id="rId25"/>
    <p:sldId id="456" r:id="rId26"/>
    <p:sldId id="463" r:id="rId27"/>
    <p:sldId id="466" r:id="rId28"/>
    <p:sldId id="467" r:id="rId29"/>
    <p:sldId id="529" r:id="rId30"/>
    <p:sldId id="468" r:id="rId31"/>
    <p:sldId id="470" r:id="rId32"/>
    <p:sldId id="471" r:id="rId33"/>
    <p:sldId id="305" r:id="rId34"/>
    <p:sldId id="523" r:id="rId35"/>
    <p:sldId id="473" r:id="rId36"/>
    <p:sldId id="474" r:id="rId37"/>
    <p:sldId id="525" r:id="rId38"/>
    <p:sldId id="524" r:id="rId39"/>
    <p:sldId id="476" r:id="rId40"/>
    <p:sldId id="477" r:id="rId41"/>
    <p:sldId id="478" r:id="rId42"/>
    <p:sldId id="479" r:id="rId43"/>
    <p:sldId id="534" r:id="rId44"/>
    <p:sldId id="535" r:id="rId45"/>
    <p:sldId id="536" r:id="rId46"/>
    <p:sldId id="526" r:id="rId47"/>
    <p:sldId id="503" r:id="rId48"/>
    <p:sldId id="513" r:id="rId49"/>
    <p:sldId id="512" r:id="rId50"/>
    <p:sldId id="537" r:id="rId51"/>
    <p:sldId id="538" r:id="rId52"/>
    <p:sldId id="539" r:id="rId53"/>
    <p:sldId id="504" r:id="rId54"/>
    <p:sldId id="516" r:id="rId55"/>
    <p:sldId id="51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58"/>
    <p:restoredTop sz="91909"/>
  </p:normalViewPr>
  <p:slideViewPr>
    <p:cSldViewPr snapToGrid="0">
      <p:cViewPr varScale="1">
        <p:scale>
          <a:sx n="97" d="100"/>
          <a:sy n="97" d="100"/>
        </p:scale>
        <p:origin x="5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448EA-1283-8F41-ABBC-32A96EF632CD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9D0DB-5055-C442-8B0E-8C162A02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D0C6-4A7D-E405-6521-D39BCFF22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F6B58-7540-95C3-EE82-5219BF5E7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C1F93-219F-7B81-259E-8E264187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127" y="6356350"/>
            <a:ext cx="129014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66C54-4D07-E4AA-0D5D-84B5742C4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779" y="6356349"/>
            <a:ext cx="1047093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65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3751A-73CE-A009-62BD-0904FF1D6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F12352-8F9B-5D9F-F967-B5DA93421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057E8-4985-B1E4-26D7-E98190A9FD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3A1E1-CA33-E1D5-9492-54DEBE2D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B98B8-249D-34D7-1099-BEBB4649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71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0DC98F-3B5F-1550-55E8-87AFB5801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D240F-8801-3591-E98F-A8A07267C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6A9B4-AA93-EFF0-910D-8ABA91927A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EA398-7B89-AA87-4843-913EC5E65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FA8A5-5780-EC91-65D7-80987A30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77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FBD17-4C17-BC1E-99FC-4A03382F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835351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55505-4697-A13B-D151-3A174FCD6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49799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D6D6C0-F55E-807B-C027-F49175752DE8}"/>
              </a:ext>
            </a:extLst>
          </p:cNvPr>
          <p:cNvSpPr/>
          <p:nvPr userDrawn="1"/>
        </p:nvSpPr>
        <p:spPr>
          <a:xfrm>
            <a:off x="0" y="6566444"/>
            <a:ext cx="12192000" cy="291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7ABA79C-30B7-5D2A-1C97-316707A02641}"/>
              </a:ext>
            </a:extLst>
          </p:cNvPr>
          <p:cNvSpPr txBox="1">
            <a:spLocks/>
          </p:cNvSpPr>
          <p:nvPr userDrawn="1"/>
        </p:nvSpPr>
        <p:spPr>
          <a:xfrm>
            <a:off x="11353800" y="6559932"/>
            <a:ext cx="822435" cy="291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655575-407E-B34E-9F22-CDABE8B61B26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6792DF-1D5E-C735-8A2F-964B44FF8559}"/>
              </a:ext>
            </a:extLst>
          </p:cNvPr>
          <p:cNvSpPr txBox="1"/>
          <p:nvPr userDrawn="1"/>
        </p:nvSpPr>
        <p:spPr>
          <a:xfrm>
            <a:off x="-1" y="6581001"/>
            <a:ext cx="41979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IITK CS661: Big Data Visual Analytics: Soumya Dutta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5A54F10-FB61-1724-F557-5472568EFB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514"/>
            <a:ext cx="822436" cy="78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73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4DCB-A43B-4218-D574-09F42DC2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D66A7-F241-C940-D40B-2F8F12AB4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F21B6-D8AE-2965-B317-3C488EDF1F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785CF-08B2-016E-A06F-B164F0631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6D749-C41E-AC7E-4EB5-6C3CCC61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DBA8-2B4C-6767-C70A-57592FB5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2F91-214A-8B2D-BF0B-E956264B6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0A2F3-CC5C-769A-1674-5BD46D988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D7FAE-CEC3-27AD-F938-50DD1ED173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E2F60E-34AC-A43D-98F1-E92B67160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0F6A6-A00D-23C5-FC00-ECADC8098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53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5D1F1-C815-5738-7701-D2A3C227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F80B-69BE-F1BE-F120-53F4F5886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D2E48-EC90-2F14-8303-5A0F08F56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317BA5-2251-7E6E-42A6-B55B97E893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2259C-8CA6-1905-1510-D845BB5A5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D7BE5-66C5-4256-6F69-CF021DEE24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40CBC6-6027-45EC-6632-BC4669AA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86DACC-C53E-7931-5ABE-DBD66137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7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1576-1332-95C9-D793-33FAB3ADB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D12A43-17F6-720A-EE99-D004C02F9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4AE4D-D567-8D73-9EC4-340961DFF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5D431-8B1D-E78D-438F-280B2F56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73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8E933E-31F2-48DB-DE83-2FACFBE2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EAE67E-776C-F0EF-833A-F0674F962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834AF-75CC-4FD7-B07D-B1FD7C60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18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93A3-73EC-3FF3-CFE1-FF979F6D0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200BD-7A84-48ED-390F-2D37611C8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CAD93-3F18-2764-D952-2F650DF0C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DA94A-6B68-5037-DBB4-13AD61722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CDA5F-7A57-B13E-89C7-00222309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26395-4AC8-3411-78BA-99A8BEFF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3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8D22-C360-BC7C-7ECD-A6ABBF83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714F94-29FC-08DF-808F-4DD2BC5EE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AD517-762B-CCCD-B158-17F815A3C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12F26-CAC8-0792-125A-EBDE81B5CB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21C10-5E61-751F-357A-E1BB873E3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3AB31-FE16-7DB0-7F25-7BE9791B8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6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58FAEB-2681-DDEF-8A46-A81376821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943"/>
            <a:ext cx="10515600" cy="969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339C0-955A-7EEE-0C56-4A040883B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499"/>
            <a:ext cx="10515600" cy="4782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079F1-FBAD-F5DD-8EA1-17E6B55D9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258" y="6356350"/>
            <a:ext cx="1531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565A9-3DE8-8114-531D-705E77831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5" y="6356350"/>
            <a:ext cx="822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8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6D32-91C7-2F3A-EE34-E3A9ADDFB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136" y="2531062"/>
            <a:ext cx="10303727" cy="897938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Big Data Visual Analytics (</a:t>
            </a:r>
            <a:r>
              <a:rPr lang="en-US" sz="5400" b="1">
                <a:solidFill>
                  <a:schemeClr val="accent1">
                    <a:lumMod val="75000"/>
                  </a:schemeClr>
                </a:solidFill>
              </a:rPr>
              <a:t>CS 661)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97FEE-828C-679B-448C-A375342F1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79093"/>
            <a:ext cx="9144000" cy="2787876"/>
          </a:xfrm>
        </p:spPr>
        <p:txBody>
          <a:bodyPr>
            <a:normAutofit/>
          </a:bodyPr>
          <a:lstStyle/>
          <a:p>
            <a:r>
              <a:rPr lang="en-US" sz="4000" dirty="0"/>
              <a:t>Instructor: Soumya Dutta</a:t>
            </a:r>
          </a:p>
          <a:p>
            <a:r>
              <a:rPr lang="en-US" sz="2800" dirty="0"/>
              <a:t>Department of Computer Science and Engineering</a:t>
            </a:r>
          </a:p>
          <a:p>
            <a:r>
              <a:rPr lang="en-US" sz="2800" dirty="0"/>
              <a:t>Indian Institute of Technology Kanpur (IITK)</a:t>
            </a:r>
            <a:endParaRPr lang="en-US" sz="2800" b="1" dirty="0"/>
          </a:p>
          <a:p>
            <a:r>
              <a:rPr lang="en-US" sz="2800" dirty="0"/>
              <a:t>email: </a:t>
            </a:r>
            <a:r>
              <a:rPr lang="en-US" sz="2800" dirty="0" err="1"/>
              <a:t>soumyad@cse.iitk.ac.in</a:t>
            </a:r>
            <a:endParaRPr lang="en-US" sz="2800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A4A28FC-2A38-5FB2-BA8B-3A9A2926D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753" y="269024"/>
            <a:ext cx="2349352" cy="22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79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1CD2-5411-E1C9-9721-1C49A4E6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75601-8B1D-C704-55DA-A7D10B71A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planar variables</a:t>
            </a:r>
          </a:p>
          <a:p>
            <a:pPr lvl="1"/>
            <a:r>
              <a:rPr lang="en-US" dirty="0"/>
              <a:t>Spatial dimensions</a:t>
            </a:r>
          </a:p>
          <a:p>
            <a:pPr lvl="2"/>
            <a:r>
              <a:rPr lang="en-US" dirty="0"/>
              <a:t>Map (arm, grip) to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r>
              <a:rPr lang="en-US" dirty="0"/>
              <a:t>Six Retinal variables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Shape</a:t>
            </a:r>
          </a:p>
          <a:p>
            <a:pPr lvl="1"/>
            <a:r>
              <a:rPr lang="en-US" dirty="0"/>
              <a:t>Orientation</a:t>
            </a:r>
          </a:p>
          <a:p>
            <a:pPr lvl="1"/>
            <a:r>
              <a:rPr lang="en-US" dirty="0"/>
              <a:t>Texture</a:t>
            </a:r>
          </a:p>
          <a:p>
            <a:pPr lvl="1"/>
            <a:r>
              <a:rPr lang="en-US" dirty="0"/>
              <a:t>Brightness</a:t>
            </a:r>
          </a:p>
          <a:p>
            <a:r>
              <a:rPr lang="en-US" dirty="0"/>
              <a:t>Retinal variables allow for one more variable to be encoded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137DBB9-B0F1-A97C-3339-814F3C9CD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781" y="1225054"/>
            <a:ext cx="4137258" cy="345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19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1CD2-5411-E1C9-9721-1C49A4E6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Variables: Planar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58B6D686-C995-5D40-0ED3-1FBA2ED4C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035050"/>
            <a:ext cx="59436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75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1CD2-5411-E1C9-9721-1C49A4E6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Variables: Size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6DF36DB8-559C-86D1-91B5-17A107F97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882650"/>
            <a:ext cx="60452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37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1CD2-5411-E1C9-9721-1C49A4E6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Variables: Brightness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B0FB269-350C-7929-71D9-8A29A9742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946150"/>
            <a:ext cx="63246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1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1CD2-5411-E1C9-9721-1C49A4E6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Variables: Texture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41F75DA-6486-A1C0-85A3-F1EAD9D90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1149350"/>
            <a:ext cx="56642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80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1CD2-5411-E1C9-9721-1C49A4E6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Variables: Color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AD50AF9-38EC-B1A4-1C53-FA0C5D0C6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908050"/>
            <a:ext cx="60198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0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1CD2-5411-E1C9-9721-1C49A4E6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Variables: Orientation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E2825F-A903-971B-4A71-B140F4BCA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550" y="914400"/>
            <a:ext cx="61849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52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1CD2-5411-E1C9-9721-1C49A4E6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Variables: Shape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47F1693-8008-79E3-C812-97B128911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00" y="838200"/>
            <a:ext cx="6146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49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9E8B3-938E-277A-E0A1-3B051BA3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BA6A1-FC1A-8082-C16A-C25F346F4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Planar variable is the strongest visual variable </a:t>
            </a:r>
          </a:p>
          <a:p>
            <a:pPr lvl="1"/>
            <a:r>
              <a:rPr lang="en-US" dirty="0">
                <a:effectLst/>
              </a:rPr>
              <a:t>maps to proximity </a:t>
            </a:r>
          </a:p>
          <a:p>
            <a:pPr lvl="1"/>
            <a:r>
              <a:rPr lang="en-US" dirty="0">
                <a:effectLst/>
              </a:rPr>
              <a:t>provides an intuitive organization of information</a:t>
            </a:r>
          </a:p>
          <a:p>
            <a:pPr lvl="1"/>
            <a:r>
              <a:rPr lang="en-US" dirty="0">
                <a:effectLst/>
              </a:rPr>
              <a:t>things close together are perceptually grouped together </a:t>
            </a:r>
          </a:p>
          <a:p>
            <a:r>
              <a:rPr lang="en-US" dirty="0"/>
              <a:t>Size and brightness are good secondary visual variables to encode relative magnitude</a:t>
            </a:r>
          </a:p>
          <a:p>
            <a:r>
              <a:rPr lang="en-US" dirty="0"/>
              <a:t>Color is a good visual variable for labeling</a:t>
            </a:r>
          </a:p>
          <a:p>
            <a:pPr lvl="1"/>
            <a:r>
              <a:rPr lang="en-US" dirty="0"/>
              <a:t>texture can do this as well, but it does not support pop-out much</a:t>
            </a:r>
          </a:p>
          <a:p>
            <a:r>
              <a:rPr lang="en-US" dirty="0"/>
              <a:t>Shape provides only limited pop-out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97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7352-4E7B-6DAD-0D04-7E129B8F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062" y="2618052"/>
            <a:ext cx="6334755" cy="1142010"/>
          </a:xfrm>
        </p:spPr>
        <p:txBody>
          <a:bodyPr>
            <a:normAutofit/>
          </a:bodyPr>
          <a:lstStyle/>
          <a:p>
            <a:r>
              <a:rPr lang="en-US" sz="5400" dirty="0"/>
              <a:t>Visual Analytics (VA)</a:t>
            </a:r>
          </a:p>
        </p:txBody>
      </p:sp>
    </p:spTree>
    <p:extLst>
      <p:ext uri="{BB962C8B-B14F-4D97-AF65-F5344CB8AC3E}">
        <p14:creationId xmlns:p14="http://schemas.microsoft.com/office/powerpoint/2010/main" val="2780491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6818-59BC-949F-DED2-F4E57F96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Annoncements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B686F-C5D3-42EA-1155-E7E2700DE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a quicker response from me, email to my CSE email and not to my IITK email:</a:t>
            </a:r>
          </a:p>
          <a:p>
            <a:pPr lvl="1"/>
            <a:r>
              <a:rPr lang="en-US" b="1" dirty="0"/>
              <a:t>My CSE email: </a:t>
            </a:r>
            <a:r>
              <a:rPr lang="en-US" b="1" dirty="0" err="1"/>
              <a:t>soumyad@cse.iitk.ac.in</a:t>
            </a:r>
            <a:endParaRPr lang="en-US" b="1" dirty="0"/>
          </a:p>
          <a:p>
            <a:r>
              <a:rPr lang="en-US" dirty="0"/>
              <a:t>Please form </a:t>
            </a:r>
            <a:r>
              <a:rPr lang="en-US" b="1" u="sng" dirty="0"/>
              <a:t>groups of 2</a:t>
            </a:r>
            <a:r>
              <a:rPr lang="en-US" dirty="0"/>
              <a:t> among yourselves for assignments</a:t>
            </a:r>
          </a:p>
          <a:p>
            <a:r>
              <a:rPr lang="en-US" dirty="0"/>
              <a:t>Groups for projects will be formed later in the course</a:t>
            </a:r>
          </a:p>
          <a:p>
            <a:pPr lvl="1"/>
            <a:r>
              <a:rPr lang="en-US" dirty="0"/>
              <a:t>Sometime around the </a:t>
            </a:r>
            <a:r>
              <a:rPr lang="en-US" dirty="0" err="1"/>
              <a:t>midsem</a:t>
            </a:r>
            <a:r>
              <a:rPr lang="en-US" dirty="0"/>
              <a:t> when the project will be assigned</a:t>
            </a:r>
          </a:p>
        </p:txBody>
      </p:sp>
    </p:spTree>
    <p:extLst>
      <p:ext uri="{BB962C8B-B14F-4D97-AF65-F5344CB8AC3E}">
        <p14:creationId xmlns:p14="http://schemas.microsoft.com/office/powerpoint/2010/main" val="4293061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D888F-5437-9AEF-8C43-5BDAECB7A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Analytics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97E7CD9-FFEE-F8C9-3855-0BF1F5E21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25529"/>
            <a:ext cx="10515600" cy="4606942"/>
          </a:xfrm>
        </p:spPr>
      </p:pic>
    </p:spTree>
    <p:extLst>
      <p:ext uri="{BB962C8B-B14F-4D97-AF65-F5344CB8AC3E}">
        <p14:creationId xmlns:p14="http://schemas.microsoft.com/office/powerpoint/2010/main" val="496189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004D-7ED9-AB12-8D34-79239FFD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Scalability for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EDEC4-36CA-A1EC-031A-83880DFD6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Must be scalable to</a:t>
            </a:r>
          </a:p>
          <a:p>
            <a:pPr lvl="1"/>
            <a:r>
              <a:rPr lang="en-US" dirty="0"/>
              <a:t>N</a:t>
            </a:r>
            <a:r>
              <a:rPr lang="en-US" dirty="0">
                <a:effectLst/>
              </a:rPr>
              <a:t>umber of data points </a:t>
            </a:r>
          </a:p>
          <a:p>
            <a:pPr lvl="1"/>
            <a:r>
              <a:rPr lang="en-US" dirty="0"/>
              <a:t>N</a:t>
            </a:r>
            <a:r>
              <a:rPr lang="en-US" dirty="0">
                <a:effectLst/>
              </a:rPr>
              <a:t>umber of dimensions</a:t>
            </a:r>
            <a:endParaRPr lang="en-US" dirty="0"/>
          </a:p>
          <a:p>
            <a:pPr lvl="1"/>
            <a:r>
              <a:rPr lang="en-US" dirty="0">
                <a:effectLst/>
              </a:rPr>
              <a:t>Data sources</a:t>
            </a:r>
            <a:endParaRPr lang="en-US" dirty="0"/>
          </a:p>
          <a:p>
            <a:pPr lvl="1"/>
            <a:r>
              <a:rPr lang="en-US" dirty="0"/>
              <a:t>D</a:t>
            </a:r>
            <a:r>
              <a:rPr lang="en-US" dirty="0">
                <a:effectLst/>
              </a:rPr>
              <a:t>iversity of data sources (heterogeneity) </a:t>
            </a:r>
            <a:endParaRPr lang="en-US" dirty="0"/>
          </a:p>
          <a:p>
            <a:pPr lvl="1"/>
            <a:r>
              <a:rPr lang="en-US" dirty="0"/>
              <a:t>N</a:t>
            </a:r>
            <a:r>
              <a:rPr lang="en-US" dirty="0">
                <a:effectLst/>
              </a:rPr>
              <a:t>umber of users</a:t>
            </a:r>
            <a:endParaRPr lang="en-US" dirty="0"/>
          </a:p>
          <a:p>
            <a:pPr lvl="1"/>
            <a:r>
              <a:rPr lang="en-US" dirty="0">
                <a:effectLst/>
              </a:rPr>
              <a:t>Quality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412955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004D-7ED9-AB12-8D34-79239FFD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Scalability for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EDEC4-36CA-A1EC-031A-83880DFD6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Must be scalable to</a:t>
            </a:r>
          </a:p>
          <a:p>
            <a:pPr lvl="1"/>
            <a:r>
              <a:rPr lang="en-US" dirty="0"/>
              <a:t>N</a:t>
            </a:r>
            <a:r>
              <a:rPr lang="en-US" dirty="0">
                <a:effectLst/>
              </a:rPr>
              <a:t>umber of data points </a:t>
            </a:r>
          </a:p>
          <a:p>
            <a:pPr lvl="1"/>
            <a:r>
              <a:rPr lang="en-US" dirty="0"/>
              <a:t>N</a:t>
            </a:r>
            <a:r>
              <a:rPr lang="en-US" dirty="0">
                <a:effectLst/>
              </a:rPr>
              <a:t>umber of dimensions</a:t>
            </a:r>
            <a:endParaRPr lang="en-US" dirty="0"/>
          </a:p>
          <a:p>
            <a:pPr lvl="1"/>
            <a:r>
              <a:rPr lang="en-US" dirty="0">
                <a:effectLst/>
              </a:rPr>
              <a:t>Data sources</a:t>
            </a:r>
            <a:endParaRPr lang="en-US" dirty="0"/>
          </a:p>
          <a:p>
            <a:pPr lvl="1"/>
            <a:r>
              <a:rPr lang="en-US" dirty="0"/>
              <a:t>D</a:t>
            </a:r>
            <a:r>
              <a:rPr lang="en-US" dirty="0">
                <a:effectLst/>
              </a:rPr>
              <a:t>iversity of data sources (heterogeneity) </a:t>
            </a:r>
            <a:endParaRPr lang="en-US" dirty="0"/>
          </a:p>
          <a:p>
            <a:pPr lvl="1"/>
            <a:r>
              <a:rPr lang="en-US" dirty="0"/>
              <a:t>N</a:t>
            </a:r>
            <a:r>
              <a:rPr lang="en-US" dirty="0">
                <a:effectLst/>
              </a:rPr>
              <a:t>umber of users</a:t>
            </a:r>
            <a:endParaRPr lang="en-US" dirty="0"/>
          </a:p>
          <a:p>
            <a:pPr lvl="1"/>
            <a:r>
              <a:rPr lang="en-US" dirty="0">
                <a:effectLst/>
              </a:rPr>
              <a:t>Quality of the data </a:t>
            </a:r>
          </a:p>
          <a:p>
            <a:pPr marL="457200" lvl="1" indent="0">
              <a:buNone/>
            </a:pPr>
            <a:endParaRPr lang="en-US" dirty="0">
              <a:effectLst/>
            </a:endParaRPr>
          </a:p>
          <a:p>
            <a:pPr marL="0" indent="0" algn="ctr">
              <a:buNone/>
            </a:pPr>
            <a:r>
              <a:rPr lang="en-US" sz="4000" dirty="0">
                <a:solidFill>
                  <a:srgbClr val="FF0000"/>
                </a:solidFill>
                <a:effectLst/>
              </a:rPr>
              <a:t>Visual Analytics can help!</a:t>
            </a:r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3852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AE49-A5CB-FBC1-036B-F2A9CD5A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Visual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4DAA9-1152-A5E2-4F84-955AF19FE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Visualization plus... </a:t>
            </a:r>
          </a:p>
          <a:p>
            <a:pPr lvl="1"/>
            <a:r>
              <a:rPr lang="en-US" dirty="0">
                <a:effectLst/>
              </a:rPr>
              <a:t>Interaction (HCI) </a:t>
            </a:r>
          </a:p>
          <a:p>
            <a:pPr lvl="1"/>
            <a:r>
              <a:rPr lang="en-US" dirty="0">
                <a:effectLst/>
              </a:rPr>
              <a:t>Data processing (analytics) </a:t>
            </a:r>
          </a:p>
          <a:p>
            <a:pPr lvl="1"/>
            <a:r>
              <a:rPr lang="en-US" dirty="0"/>
              <a:t>Scientific approach </a:t>
            </a:r>
          </a:p>
          <a:p>
            <a:pPr lvl="1"/>
            <a:r>
              <a:rPr lang="en-US" dirty="0"/>
              <a:t>S</a:t>
            </a:r>
            <a:r>
              <a:rPr lang="en-US" dirty="0">
                <a:effectLst/>
              </a:rPr>
              <a:t>torytelling</a:t>
            </a:r>
            <a:endParaRPr lang="en-US" dirty="0"/>
          </a:p>
          <a:p>
            <a:r>
              <a:rPr lang="en-US" dirty="0"/>
              <a:t>but also...</a:t>
            </a:r>
          </a:p>
          <a:p>
            <a:pPr lvl="1"/>
            <a:r>
              <a:rPr lang="en-US" dirty="0"/>
              <a:t> intelligent computing (AI, machine learning)</a:t>
            </a:r>
          </a:p>
          <a:p>
            <a:pPr lvl="1"/>
            <a:r>
              <a:rPr lang="en-US" dirty="0"/>
              <a:t> behavioral psychology (cognitive science, human factors)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 algn="ctr">
              <a:buNone/>
            </a:pPr>
            <a:r>
              <a:rPr lang="en-US" sz="3200" dirty="0">
                <a:solidFill>
                  <a:srgbClr val="FF0000"/>
                </a:solidFill>
                <a:effectLst/>
              </a:rPr>
              <a:t>Visual Analytics is the process of analytical reasoning supported by a highly interactive visual interface/tool 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48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8725-8834-74A9-00CF-DB288D25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960822"/>
          </a:xfrm>
        </p:spPr>
        <p:txBody>
          <a:bodyPr>
            <a:normAutofit/>
          </a:bodyPr>
          <a:lstStyle/>
          <a:p>
            <a:r>
              <a:rPr lang="en-US" dirty="0"/>
              <a:t>Visual Information Seeking Mantra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D733E-5C96-8FDC-98B3-9D218C815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8805"/>
            <a:ext cx="10515600" cy="4979931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Ben </a:t>
            </a:r>
            <a:r>
              <a:rPr lang="en-US" dirty="0" err="1">
                <a:effectLst/>
              </a:rPr>
              <a:t>Shneiderman</a:t>
            </a:r>
            <a:r>
              <a:rPr lang="en-US" dirty="0" err="1"/>
              <a:t>’s</a:t>
            </a:r>
            <a:r>
              <a:rPr lang="en-US" dirty="0"/>
              <a:t> Mantra:</a:t>
            </a:r>
            <a:endParaRPr lang="en-US" dirty="0">
              <a:effectLst/>
            </a:endParaRPr>
          </a:p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  <a:effectLst/>
              </a:rPr>
              <a:t>Overview, zoom and filter, then details-on-demand! </a:t>
            </a:r>
          </a:p>
          <a:p>
            <a:endParaRPr lang="en-US" dirty="0">
              <a:effectLst/>
            </a:endParaRPr>
          </a:p>
        </p:txBody>
      </p:sp>
      <p:pic>
        <p:nvPicPr>
          <p:cNvPr id="5" name="Picture 4" descr="A picture containing text, envelope&#10;&#10;Description automatically generated">
            <a:extLst>
              <a:ext uri="{FF2B5EF4-FFF2-40B4-BE49-F238E27FC236}">
                <a16:creationId xmlns:a16="http://schemas.microsoft.com/office/drawing/2014/main" id="{53B9C1F9-9C42-5E29-9B2C-0794B31D7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710" y="2542282"/>
            <a:ext cx="6748229" cy="36164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8639D2-4A93-844A-F6E6-73C67A0C1C9A}"/>
              </a:ext>
            </a:extLst>
          </p:cNvPr>
          <p:cNvSpPr txBox="1"/>
          <p:nvPr/>
        </p:nvSpPr>
        <p:spPr>
          <a:xfrm>
            <a:off x="582930" y="2461736"/>
            <a:ext cx="471678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</a:rPr>
              <a:t>Overview and detail: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</a:rPr>
              <a:t>disjoint views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</a:rPr>
              <a:t>but: they simultaneously</a:t>
            </a:r>
          </a:p>
          <a:p>
            <a:pPr lvl="1"/>
            <a:r>
              <a:rPr lang="en-US" sz="2800" dirty="0">
                <a:effectLst/>
              </a:rPr>
              <a:t>shows both overview and details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</a:rPr>
              <a:t>require the viewer to consciously shift the focus of attention </a:t>
            </a:r>
          </a:p>
        </p:txBody>
      </p:sp>
    </p:spTree>
    <p:extLst>
      <p:ext uri="{BB962C8B-B14F-4D97-AF65-F5344CB8AC3E}">
        <p14:creationId xmlns:p14="http://schemas.microsoft.com/office/powerpoint/2010/main" val="23594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BD7D0-DA48-D33D-51F2-17DDD1E6C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Paradigm: Focus +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DC782-6BF3-16BE-89DD-E0AF7932C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5517"/>
            <a:ext cx="6972759" cy="5167983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Focus + Context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en-US" dirty="0">
                <a:effectLst/>
              </a:rPr>
              <a:t>one single view which shows information in direct context </a:t>
            </a:r>
          </a:p>
          <a:p>
            <a:pPr lvl="1"/>
            <a:r>
              <a:rPr lang="en-US" dirty="0">
                <a:effectLst/>
              </a:rPr>
              <a:t>maintains continuity across the display</a:t>
            </a:r>
            <a:endParaRPr lang="en-US" dirty="0"/>
          </a:p>
          <a:p>
            <a:pPr lvl="1"/>
            <a:r>
              <a:rPr lang="en-US" dirty="0">
                <a:effectLst/>
              </a:rPr>
              <a:t>do not require viewer to shift back and forth</a:t>
            </a:r>
            <a:endParaRPr lang="en-US" dirty="0"/>
          </a:p>
          <a:p>
            <a:pPr lvl="1"/>
            <a:r>
              <a:rPr lang="en-US" dirty="0">
                <a:effectLst/>
              </a:rPr>
              <a:t>a good F+C paradigm is the lens </a:t>
            </a:r>
            <a:endParaRPr lang="en-US" dirty="0"/>
          </a:p>
          <a:p>
            <a:pPr lvl="2"/>
            <a:r>
              <a:rPr lang="en-US" sz="2400" dirty="0">
                <a:effectLst/>
              </a:rPr>
              <a:t>but: there is distortion</a:t>
            </a:r>
          </a:p>
        </p:txBody>
      </p:sp>
      <p:pic>
        <p:nvPicPr>
          <p:cNvPr id="7" name="Picture 6" descr="A page of a book&#10;&#10;Description automatically generated with low confidence">
            <a:extLst>
              <a:ext uri="{FF2B5EF4-FFF2-40B4-BE49-F238E27FC236}">
                <a16:creationId xmlns:a16="http://schemas.microsoft.com/office/drawing/2014/main" id="{C5329E35-1DD0-3C42-89CB-30795CA61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880" y="930734"/>
            <a:ext cx="3816350" cy="2620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691D90-19C1-94CB-4DA5-F5D6AE992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205" y="3551601"/>
            <a:ext cx="39497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2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46178-3332-41A2-22C5-1C9AF4139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Big Data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D3FC3-94FA-2CEB-8E3E-15176A8FB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Huge amounts of data</a:t>
            </a:r>
          </a:p>
          <a:p>
            <a:pPr lvl="1"/>
            <a:r>
              <a:rPr lang="en-US" dirty="0"/>
              <a:t>Intelligence analysis is challenging</a:t>
            </a:r>
          </a:p>
          <a:p>
            <a:r>
              <a:rPr lang="en-US" dirty="0"/>
              <a:t>Low Signal to Noise ratio (SNR)</a:t>
            </a:r>
          </a:p>
          <a:p>
            <a:r>
              <a:rPr lang="en-US" dirty="0"/>
              <a:t>Many data types</a:t>
            </a:r>
          </a:p>
          <a:p>
            <a:pPr lvl="1"/>
            <a:r>
              <a:rPr lang="en-US" dirty="0"/>
              <a:t>Text, image, video, sensor, social media, IoT data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Uncertainty</a:t>
            </a:r>
          </a:p>
          <a:p>
            <a:r>
              <a:rPr lang="en-US" dirty="0"/>
              <a:t>Missing data</a:t>
            </a:r>
          </a:p>
          <a:p>
            <a:r>
              <a:rPr lang="en-US" dirty="0"/>
              <a:t> The list goes on …..</a:t>
            </a:r>
          </a:p>
        </p:txBody>
      </p:sp>
    </p:spTree>
    <p:extLst>
      <p:ext uri="{BB962C8B-B14F-4D97-AF65-F5344CB8AC3E}">
        <p14:creationId xmlns:p14="http://schemas.microsoft.com/office/powerpoint/2010/main" val="330766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E3334-C238-E6D8-EEF1-C6ECE667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B6518-5DB5-7669-8885-CD7942005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Perception</a:t>
            </a:r>
          </a:p>
          <a:p>
            <a:pPr lvl="1"/>
            <a:r>
              <a:rPr lang="en-US" dirty="0"/>
              <a:t>High bandwidth of human vision</a:t>
            </a:r>
          </a:p>
          <a:p>
            <a:pPr lvl="1"/>
            <a:r>
              <a:rPr lang="en-US" dirty="0"/>
              <a:t>Fast screening of lot of data</a:t>
            </a:r>
          </a:p>
          <a:p>
            <a:pPr lvl="1"/>
            <a:r>
              <a:rPr lang="en-US" dirty="0"/>
              <a:t>Pattern recognition</a:t>
            </a:r>
          </a:p>
          <a:p>
            <a:pPr lvl="1"/>
            <a:r>
              <a:rPr lang="en-US" dirty="0"/>
              <a:t>High-level cognition</a:t>
            </a:r>
          </a:p>
          <a:p>
            <a:r>
              <a:rPr lang="en-US" dirty="0"/>
              <a:t>Interaction</a:t>
            </a:r>
          </a:p>
          <a:p>
            <a:pPr lvl="1"/>
            <a:r>
              <a:rPr lang="en-US" dirty="0"/>
              <a:t>Direct manipulation of data and visualization</a:t>
            </a:r>
          </a:p>
          <a:p>
            <a:pPr lvl="1"/>
            <a:r>
              <a:rPr lang="en-US" dirty="0"/>
              <a:t>Two-way communication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 algn="ctr">
              <a:buNone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Humans are important!</a:t>
            </a:r>
          </a:p>
          <a:p>
            <a:pPr marL="457200" lvl="1" indent="0" algn="ctr">
              <a:buNone/>
            </a:pPr>
            <a:r>
              <a:rPr lang="en-US" sz="3200" dirty="0">
                <a:solidFill>
                  <a:srgbClr val="FF0000"/>
                </a:solidFill>
              </a:rPr>
              <a:t>But Humans are imperfect too!!</a:t>
            </a:r>
          </a:p>
        </p:txBody>
      </p:sp>
    </p:spTree>
    <p:extLst>
      <p:ext uri="{BB962C8B-B14F-4D97-AF65-F5344CB8AC3E}">
        <p14:creationId xmlns:p14="http://schemas.microsoft.com/office/powerpoint/2010/main" val="135955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D33A3-7D61-05ED-F041-BAABF9E45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567"/>
            <a:ext cx="10515600" cy="835351"/>
          </a:xfrm>
        </p:spPr>
        <p:txBody>
          <a:bodyPr/>
          <a:lstStyle/>
          <a:p>
            <a:r>
              <a:rPr lang="en-US" dirty="0"/>
              <a:t>Humans Are Imperfect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B693-1AC9-4039-6C6C-0351C1370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114"/>
            <a:ext cx="10515600" cy="3899447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Humans tend to overlook/ignore non-focused (and unexpected) objects even when they are very close and obvious </a:t>
            </a:r>
          </a:p>
          <a:p>
            <a:r>
              <a:rPr lang="en-US" dirty="0">
                <a:effectLst/>
              </a:rPr>
              <a:t>Humans also have limited working memory</a:t>
            </a:r>
          </a:p>
          <a:p>
            <a:pPr lvl="1"/>
            <a:r>
              <a:rPr lang="en-US" dirty="0">
                <a:effectLst/>
              </a:rPr>
              <a:t>fine details are quickly forgotten when focus changes </a:t>
            </a:r>
          </a:p>
          <a:p>
            <a:pPr lvl="1"/>
            <a:r>
              <a:rPr lang="en-US" dirty="0">
                <a:effectLst/>
              </a:rPr>
              <a:t>need to preserve temporal context </a:t>
            </a:r>
          </a:p>
          <a:p>
            <a:pPr lvl="1"/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3206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D33A3-7D61-05ED-F041-BAABF9E45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35351"/>
          </a:xfrm>
        </p:spPr>
        <p:txBody>
          <a:bodyPr/>
          <a:lstStyle/>
          <a:p>
            <a:r>
              <a:rPr lang="en-US" dirty="0"/>
              <a:t>Humans Are Imperfect</a:t>
            </a:r>
          </a:p>
        </p:txBody>
      </p:sp>
      <p:pic>
        <p:nvPicPr>
          <p:cNvPr id="5" name="Picture 4" descr="A person and person standing next to a large statue of a lion&#10;&#10;Description automatically generated with low confidence">
            <a:extLst>
              <a:ext uri="{FF2B5EF4-FFF2-40B4-BE49-F238E27FC236}">
                <a16:creationId xmlns:a16="http://schemas.microsoft.com/office/drawing/2014/main" id="{AB20811E-5FB5-30E5-70CB-E06FAAF82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01" y="1616927"/>
            <a:ext cx="5499003" cy="4404069"/>
          </a:xfrm>
          <a:prstGeom prst="rect">
            <a:avLst/>
          </a:prstGeom>
        </p:spPr>
      </p:pic>
      <p:pic>
        <p:nvPicPr>
          <p:cNvPr id="7" name="Picture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8EEAC742-51D7-32E5-00FC-FBEF4611F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320" y="1734330"/>
            <a:ext cx="5499003" cy="4294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A6D083-89FA-DF40-3472-DFEB6F522A97}"/>
              </a:ext>
            </a:extLst>
          </p:cNvPr>
          <p:cNvSpPr txBox="1"/>
          <p:nvPr/>
        </p:nvSpPr>
        <p:spPr>
          <a:xfrm>
            <a:off x="565428" y="905828"/>
            <a:ext cx="6156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Spot the difference: Change blindness</a:t>
            </a:r>
          </a:p>
        </p:txBody>
      </p:sp>
    </p:spTree>
    <p:extLst>
      <p:ext uri="{BB962C8B-B14F-4D97-AF65-F5344CB8AC3E}">
        <p14:creationId xmlns:p14="http://schemas.microsoft.com/office/powerpoint/2010/main" val="89384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28B21-F29C-4A6A-0052-00CDFC8D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D72F2-800C-8AC9-D002-7AC5955D7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of the following slides are adapted from the excellent course materials made available by:</a:t>
            </a:r>
          </a:p>
          <a:p>
            <a:pPr lvl="1"/>
            <a:r>
              <a:rPr lang="en-US" dirty="0"/>
              <a:t>Prof. Klaus Mueller (State University of New York at Stony Brook)</a:t>
            </a:r>
          </a:p>
          <a:p>
            <a:pPr lvl="1"/>
            <a:r>
              <a:rPr lang="en-US" dirty="0"/>
              <a:t>Prof. Tamara Munzner (University of British Columbia)</a:t>
            </a:r>
          </a:p>
        </p:txBody>
      </p:sp>
    </p:spTree>
    <p:extLst>
      <p:ext uri="{BB962C8B-B14F-4D97-AF65-F5344CB8AC3E}">
        <p14:creationId xmlns:p14="http://schemas.microsoft.com/office/powerpoint/2010/main" val="2089116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93D2-544E-25E7-B484-6826ACF0B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Limitations for Visualization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F37B9B-9242-22E2-A2DD-D11F8FB325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76060"/>
                <a:ext cx="10515600" cy="4979931"/>
              </a:xfrm>
            </p:spPr>
            <p:txBody>
              <a:bodyPr/>
              <a:lstStyle/>
              <a:p>
                <a:r>
                  <a:rPr lang="en-US" dirty="0">
                    <a:effectLst/>
                  </a:rPr>
                  <a:t>The Magic Number Seven (</a:t>
                </a:r>
                <a14:m>
                  <m:oMath xmlns:m="http://schemas.openxmlformats.org/officeDocument/2006/math">
                    <m:r>
                      <a:rPr lang="en-US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effectLst/>
                  </a:rPr>
                  <a:t>) for visualization</a:t>
                </a:r>
              </a:p>
              <a:p>
                <a:pPr lvl="1"/>
                <a:r>
                  <a:rPr lang="en-US" dirty="0">
                    <a:effectLst/>
                  </a:rPr>
                  <a:t>not more than </a:t>
                </a:r>
                <a14:m>
                  <m:oMath xmlns:m="http://schemas.openxmlformats.org/officeDocument/2006/math">
                    <m:r>
                      <a:rPr lang="en-US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effectLst/>
                  </a:rPr>
                  <a:t> segments in a pie chart </a:t>
                </a:r>
              </a:p>
              <a:p>
                <a:pPr lvl="1"/>
                <a:r>
                  <a:rPr lang="en-US" dirty="0">
                    <a:effectLst/>
                  </a:rPr>
                  <a:t>not more than </a:t>
                </a:r>
                <a14:m>
                  <m:oMath xmlns:m="http://schemas.openxmlformats.org/officeDocument/2006/math">
                    <m:r>
                      <a:rPr lang="en-US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effectLst/>
                  </a:rPr>
                  <a:t> colors in a line chart </a:t>
                </a:r>
                <a:endParaRPr lang="en-US" dirty="0"/>
              </a:p>
              <a:p>
                <a:pPr lvl="1"/>
                <a:r>
                  <a:rPr lang="en-US" dirty="0"/>
                  <a:t>a</a:t>
                </a:r>
                <a:r>
                  <a:rPr lang="en-US" dirty="0">
                    <a:effectLst/>
                  </a:rPr>
                  <a:t>nd so on …..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F37B9B-9242-22E2-A2DD-D11F8FB325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76060"/>
                <a:ext cx="10515600" cy="4979931"/>
              </a:xfrm>
              <a:blipFill>
                <a:blip r:embed="rId2"/>
                <a:stretch>
                  <a:fillRect l="-1086" t="-2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BD8590-4F54-706F-B60C-A0C309C44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90731"/>
            <a:ext cx="10701734" cy="36568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6B34D6-4D59-BBD4-9BCF-0A184668529D}"/>
              </a:ext>
            </a:extLst>
          </p:cNvPr>
          <p:cNvSpPr txBox="1"/>
          <p:nvPr/>
        </p:nvSpPr>
        <p:spPr>
          <a:xfrm>
            <a:off x="2729947" y="6239768"/>
            <a:ext cx="9152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Miller, G.. (1956). "The magical number seven, plus or minus two: Some limits on our capacity for processing information".</a:t>
            </a:r>
          </a:p>
        </p:txBody>
      </p:sp>
    </p:spTree>
    <p:extLst>
      <p:ext uri="{BB962C8B-B14F-4D97-AF65-F5344CB8AC3E}">
        <p14:creationId xmlns:p14="http://schemas.microsoft.com/office/powerpoint/2010/main" val="397573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68171-C986-47C2-FC68-B4A8D8FD5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Complexity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FF2DA0-8BE1-4363-146F-467A3B825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15944"/>
            <a:ext cx="6057900" cy="36449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73602D-E40F-1DBD-997F-3DEE0EAEDA2F}"/>
              </a:ext>
            </a:extLst>
          </p:cNvPr>
          <p:cNvSpPr txBox="1"/>
          <p:nvPr/>
        </p:nvSpPr>
        <p:spPr>
          <a:xfrm>
            <a:off x="550842" y="5060844"/>
            <a:ext cx="4400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 we need the background grid?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109CBCA4-CAE7-6761-4597-AC1F9F2D4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715" y="1486766"/>
            <a:ext cx="5785846" cy="3496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94662D-8548-80C6-683D-6D4716C713C8}"/>
              </a:ext>
            </a:extLst>
          </p:cNvPr>
          <p:cNvSpPr txBox="1"/>
          <p:nvPr/>
        </p:nvSpPr>
        <p:spPr>
          <a:xfrm>
            <a:off x="8207017" y="4950396"/>
            <a:ext cx="1640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Maybe not!</a:t>
            </a:r>
          </a:p>
        </p:txBody>
      </p:sp>
    </p:spTree>
    <p:extLst>
      <p:ext uri="{BB962C8B-B14F-4D97-AF65-F5344CB8AC3E}">
        <p14:creationId xmlns:p14="http://schemas.microsoft.com/office/powerpoint/2010/main" val="363501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ABE5-182B-8DFD-7503-7597ED3BE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Dealing with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22FA4-309B-3591-8EC7-6E386AF4A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334"/>
            <a:ext cx="7610954" cy="5413567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Decomposition</a:t>
            </a:r>
          </a:p>
          <a:p>
            <a:pPr lvl="1"/>
            <a:r>
              <a:rPr lang="en-US" dirty="0">
                <a:effectLst/>
              </a:rPr>
              <a:t>decompose a complex problem into simpler problems </a:t>
            </a:r>
            <a:endParaRPr lang="en-US" dirty="0"/>
          </a:p>
          <a:p>
            <a:r>
              <a:rPr lang="en-US" dirty="0">
                <a:effectLst/>
              </a:rPr>
              <a:t>Externalization </a:t>
            </a:r>
          </a:p>
          <a:p>
            <a:pPr lvl="1"/>
            <a:r>
              <a:rPr lang="en-US" dirty="0">
                <a:effectLst/>
              </a:rPr>
              <a:t>get the decomposed problem out of your head and down on paper or on a computer screen in some simplified form </a:t>
            </a:r>
          </a:p>
          <a:p>
            <a:pPr lvl="1"/>
            <a:r>
              <a:rPr lang="en-US" dirty="0">
                <a:effectLst/>
              </a:rPr>
              <a:t>show the main variables, parameters, or elements of the problem and how they relate to each other </a:t>
            </a:r>
          </a:p>
          <a:p>
            <a:r>
              <a:rPr lang="en-US" dirty="0"/>
              <a:t>Recall </a:t>
            </a:r>
            <a:r>
              <a:rPr lang="en-US" u="sng" dirty="0"/>
              <a:t>Visualization Mantra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effectLst/>
              </a:rPr>
              <a:t>overview and detail </a:t>
            </a:r>
            <a:endParaRPr lang="en-US" dirty="0"/>
          </a:p>
          <a:p>
            <a:pPr lvl="1"/>
            <a:r>
              <a:rPr lang="en-US" dirty="0">
                <a:effectLst/>
              </a:rPr>
              <a:t>focus and context</a:t>
            </a:r>
            <a:endParaRPr lang="en-US" dirty="0"/>
          </a:p>
          <a:p>
            <a:pPr lvl="1"/>
            <a:r>
              <a:rPr lang="en-US" dirty="0">
                <a:effectLst/>
              </a:rPr>
              <a:t>analyze, filter, zoom,... </a:t>
            </a:r>
          </a:p>
          <a:p>
            <a:pPr lvl="1"/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8E6DC5-1EB5-F0E7-597E-3887C9516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154" y="1949985"/>
            <a:ext cx="3579199" cy="386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3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F2992-DA16-FDC8-CD75-D2C1EC84A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984" y="2696778"/>
            <a:ext cx="6521067" cy="835351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Handling Data</a:t>
            </a:r>
          </a:p>
        </p:txBody>
      </p:sp>
    </p:spTree>
    <p:extLst>
      <p:ext uri="{BB962C8B-B14F-4D97-AF65-F5344CB8AC3E}">
        <p14:creationId xmlns:p14="http://schemas.microsoft.com/office/powerpoint/2010/main" val="579790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B2E05-AB41-9E2A-EE18-27616DFA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We Do After Getting the Raw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7315B-55EC-09A5-D8A7-0B7192684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7179527" cy="4979931"/>
          </a:xfrm>
        </p:spPr>
        <p:txBody>
          <a:bodyPr>
            <a:normAutofit/>
          </a:bodyPr>
          <a:lstStyle/>
          <a:p>
            <a:r>
              <a:rPr lang="en-US" dirty="0"/>
              <a:t>Real world data can be dirty!</a:t>
            </a:r>
          </a:p>
          <a:p>
            <a:endParaRPr lang="en-US" dirty="0"/>
          </a:p>
          <a:p>
            <a:r>
              <a:rPr lang="en-US" dirty="0"/>
              <a:t>Data cleaning (Wrangling)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Noisy data</a:t>
            </a:r>
          </a:p>
          <a:p>
            <a:pPr lvl="1"/>
            <a:r>
              <a:rPr lang="en-US" dirty="0"/>
              <a:t>Deal with outliers</a:t>
            </a:r>
          </a:p>
          <a:p>
            <a:pPr lvl="1"/>
            <a:r>
              <a:rPr lang="en-US" dirty="0"/>
              <a:t>Standardize/normalize</a:t>
            </a:r>
          </a:p>
          <a:p>
            <a:pPr lvl="1"/>
            <a:r>
              <a:rPr lang="en-US" dirty="0"/>
              <a:t>Resolve inconsistency</a:t>
            </a:r>
          </a:p>
          <a:p>
            <a:pPr lvl="1"/>
            <a:r>
              <a:rPr lang="en-US" dirty="0"/>
              <a:t>Fuse/merge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4A2A3-0D15-309B-F182-BAFD6EF3F41F}"/>
              </a:ext>
            </a:extLst>
          </p:cNvPr>
          <p:cNvSpPr txBox="1"/>
          <p:nvPr/>
        </p:nvSpPr>
        <p:spPr>
          <a:xfrm>
            <a:off x="8720254" y="6578151"/>
            <a:ext cx="3159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blog.insycle.com</a:t>
            </a:r>
            <a:r>
              <a:rPr lang="en-US" sz="1200" dirty="0"/>
              <a:t>/data-cleaning-</a:t>
            </a:r>
            <a:r>
              <a:rPr lang="en-US" sz="1200" dirty="0" err="1"/>
              <a:t>hubspot</a:t>
            </a:r>
            <a:endParaRPr lang="en-US" sz="12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B6A7A5B-8650-8500-CECB-ADF24A2CC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829" y="1376419"/>
            <a:ext cx="4822849" cy="4651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089A6F-C591-1ED2-BF98-9A18B0D465CA}"/>
              </a:ext>
            </a:extLst>
          </p:cNvPr>
          <p:cNvSpPr txBox="1"/>
          <p:nvPr/>
        </p:nvSpPr>
        <p:spPr>
          <a:xfrm>
            <a:off x="8017727" y="6118431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Cleaning Cycle</a:t>
            </a:r>
          </a:p>
        </p:txBody>
      </p:sp>
    </p:spTree>
    <p:extLst>
      <p:ext uri="{BB962C8B-B14F-4D97-AF65-F5344CB8AC3E}">
        <p14:creationId xmlns:p14="http://schemas.microsoft.com/office/powerpoint/2010/main" val="189090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CCC1D-D6A6-2AF9-069F-71BE799D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E4726-F978-07C6-2254-E43CCBF8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may not be always available/complete!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r>
              <a:rPr lang="en-US" dirty="0">
                <a:effectLst/>
              </a:rPr>
              <a:t>Missing data may be due to </a:t>
            </a:r>
          </a:p>
          <a:p>
            <a:pPr lvl="1"/>
            <a:r>
              <a:rPr lang="en-US" dirty="0">
                <a:effectLst/>
              </a:rPr>
              <a:t>equipment malfunction </a:t>
            </a:r>
            <a:endParaRPr lang="en-US" dirty="0"/>
          </a:p>
          <a:p>
            <a:pPr lvl="1"/>
            <a:r>
              <a:rPr lang="en-US" dirty="0">
                <a:effectLst/>
              </a:rPr>
              <a:t>inconsistent with other recorded data and thus deleted</a:t>
            </a:r>
          </a:p>
          <a:p>
            <a:pPr lvl="1"/>
            <a:r>
              <a:rPr lang="en-US" dirty="0">
                <a:effectLst/>
              </a:rPr>
              <a:t>data not entered due to misunderstanding</a:t>
            </a:r>
            <a:endParaRPr lang="en-US" dirty="0"/>
          </a:p>
          <a:p>
            <a:pPr lvl="1"/>
            <a:r>
              <a:rPr lang="en-US" dirty="0">
                <a:effectLst/>
              </a:rPr>
              <a:t>certain data may not be considered important at the time of entry </a:t>
            </a:r>
            <a:endParaRPr lang="en-US" dirty="0"/>
          </a:p>
          <a:p>
            <a:pPr lvl="1"/>
            <a:r>
              <a:rPr lang="en-US" dirty="0">
                <a:effectLst/>
              </a:rPr>
              <a:t>many more other reasons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3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CCC1D-D6A6-2AF9-069F-71BE799D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Data: How to Handle?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E4726-F978-07C6-2254-E43CCBF8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How would you estimate the missing value for a dataset? </a:t>
            </a:r>
            <a:endParaRPr lang="en-US" dirty="0"/>
          </a:p>
          <a:p>
            <a:pPr lvl="1"/>
            <a:r>
              <a:rPr lang="en-US" dirty="0"/>
              <a:t>I</a:t>
            </a:r>
            <a:r>
              <a:rPr lang="en-US" dirty="0">
                <a:effectLst/>
              </a:rPr>
              <a:t>gnore or put in a default value </a:t>
            </a:r>
          </a:p>
          <a:p>
            <a:pPr lvl="1"/>
            <a:r>
              <a:rPr lang="en-US" dirty="0"/>
              <a:t>M</a:t>
            </a:r>
            <a:r>
              <a:rPr lang="en-US" dirty="0">
                <a:effectLst/>
              </a:rPr>
              <a:t>anually fill in (can be tedious or infeasible for large data)</a:t>
            </a:r>
            <a:endParaRPr lang="en-US" dirty="0"/>
          </a:p>
          <a:p>
            <a:pPr lvl="1"/>
            <a:r>
              <a:rPr lang="en-US" dirty="0"/>
              <a:t>U</a:t>
            </a:r>
            <a:r>
              <a:rPr lang="en-US" dirty="0">
                <a:effectLst/>
              </a:rPr>
              <a:t>se the available value of the nearest neighbor </a:t>
            </a:r>
            <a:endParaRPr lang="en-US" dirty="0"/>
          </a:p>
          <a:p>
            <a:pPr lvl="1"/>
            <a:r>
              <a:rPr lang="en-US" dirty="0"/>
              <a:t>A</a:t>
            </a:r>
            <a:r>
              <a:rPr lang="en-US" dirty="0">
                <a:effectLst/>
              </a:rPr>
              <a:t>verage over all the values</a:t>
            </a:r>
          </a:p>
          <a:p>
            <a:pPr lvl="1"/>
            <a:r>
              <a:rPr lang="en-US" dirty="0"/>
              <a:t>U</a:t>
            </a:r>
            <a:r>
              <a:rPr lang="en-US" dirty="0">
                <a:effectLst/>
              </a:rPr>
              <a:t>se a probabilistic methods (regression, Bayesian, decision tree) </a:t>
            </a:r>
          </a:p>
          <a:p>
            <a:pPr lvl="1"/>
            <a:r>
              <a:rPr lang="en-US" dirty="0"/>
              <a:t>U</a:t>
            </a:r>
            <a:r>
              <a:rPr lang="en-US" dirty="0">
                <a:effectLst/>
              </a:rPr>
              <a:t>se AI/ML models to predict missing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4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7DA1-8F70-8DA0-9B53-AF541059B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 and Standardization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F2AD2-7438-0A24-5E49-B590006C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771"/>
            <a:ext cx="10515600" cy="4979931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Sometimes we like to have all variables on the same scale </a:t>
            </a:r>
          </a:p>
          <a:p>
            <a:pPr lvl="1"/>
            <a:r>
              <a:rPr lang="en-US" dirty="0"/>
              <a:t>Min-max normalization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Standardization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Table&#10;&#10;Description automatically generated with low confidence">
            <a:extLst>
              <a:ext uri="{FF2B5EF4-FFF2-40B4-BE49-F238E27FC236}">
                <a16:creationId xmlns:a16="http://schemas.microsoft.com/office/drawing/2014/main" id="{8A58866E-FD88-3F8C-5553-FF648F37E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80" y="1819980"/>
            <a:ext cx="3695700" cy="14859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393A100-EA59-0ABD-AD94-C4D3465CD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0" y="3104786"/>
            <a:ext cx="22352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7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7DA1-8F70-8DA0-9B53-AF541059B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 and Standardization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F2AD2-7438-0A24-5E49-B590006C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771"/>
            <a:ext cx="10515600" cy="4979931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Sometimes we like to have all variables on the same scale </a:t>
            </a:r>
          </a:p>
          <a:p>
            <a:pPr lvl="1"/>
            <a:r>
              <a:rPr lang="en-US" dirty="0"/>
              <a:t>Min-max normalization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Standardization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Clipping tails and outliers</a:t>
            </a:r>
          </a:p>
          <a:p>
            <a:pPr lvl="2"/>
            <a:r>
              <a:rPr lang="en-US" dirty="0">
                <a:effectLst/>
              </a:rPr>
              <a:t>set all values beyond ± 3s to value at 3s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Table&#10;&#10;Description automatically generated with low confidence">
            <a:extLst>
              <a:ext uri="{FF2B5EF4-FFF2-40B4-BE49-F238E27FC236}">
                <a16:creationId xmlns:a16="http://schemas.microsoft.com/office/drawing/2014/main" id="{8A58866E-FD88-3F8C-5553-FF648F37E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80" y="1819980"/>
            <a:ext cx="3695700" cy="14859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393A100-EA59-0ABD-AD94-C4D3465CD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0" y="3104786"/>
            <a:ext cx="2235200" cy="1231900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2BFEED4-C78C-32C2-692C-9B9BBBE80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422" y="4165639"/>
            <a:ext cx="32766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1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A8F3B-1590-ABFF-0EE4-37AAC898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7B13896D-4C8D-8690-9846-0004EB774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65" y="1053334"/>
            <a:ext cx="8940669" cy="538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75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E66B7-A1B4-9AF6-4D75-516A349ED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995" y="2230244"/>
            <a:ext cx="8986025" cy="1906858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Visual Design and Visual Variables</a:t>
            </a:r>
          </a:p>
        </p:txBody>
      </p:sp>
    </p:spTree>
    <p:extLst>
      <p:ext uri="{BB962C8B-B14F-4D97-AF65-F5344CB8AC3E}">
        <p14:creationId xmlns:p14="http://schemas.microsoft.com/office/powerpoint/2010/main" val="2797409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C2DE1-B17A-2F1F-F219-9AE6F4C04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D48E534-63A3-0C3E-EC28-7B60D9AA7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7470" y="947837"/>
            <a:ext cx="6675120" cy="5600488"/>
          </a:xfrm>
        </p:spPr>
      </p:pic>
    </p:spTree>
    <p:extLst>
      <p:ext uri="{BB962C8B-B14F-4D97-AF65-F5344CB8AC3E}">
        <p14:creationId xmlns:p14="http://schemas.microsoft.com/office/powerpoint/2010/main" val="2928364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9C7B-05FF-0ED6-A30D-000D35D4A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24F26-6CD8-6D96-B255-5B864BDC8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Noise = Random error in a measured variable </a:t>
            </a:r>
          </a:p>
          <a:p>
            <a:pPr lvl="1"/>
            <a:r>
              <a:rPr lang="en-US" dirty="0">
                <a:effectLst/>
              </a:rPr>
              <a:t>faulty data collection instruments </a:t>
            </a:r>
            <a:endParaRPr lang="en-US" dirty="0"/>
          </a:p>
          <a:p>
            <a:pPr lvl="1"/>
            <a:r>
              <a:rPr lang="en-US" dirty="0">
                <a:effectLst/>
              </a:rPr>
              <a:t>Data entry problems</a:t>
            </a:r>
          </a:p>
          <a:p>
            <a:pPr lvl="1"/>
            <a:r>
              <a:rPr lang="en-US" dirty="0">
                <a:effectLst/>
              </a:rPr>
              <a:t>data transmission problems</a:t>
            </a:r>
            <a:endParaRPr lang="en-US" dirty="0"/>
          </a:p>
          <a:p>
            <a:pPr lvl="1"/>
            <a:r>
              <a:rPr lang="en-US" dirty="0">
                <a:effectLst/>
              </a:rPr>
              <a:t>technology limitation </a:t>
            </a:r>
          </a:p>
          <a:p>
            <a:pPr lvl="1"/>
            <a:r>
              <a:rPr lang="en-US" dirty="0">
                <a:effectLst/>
              </a:rPr>
              <a:t>inconsistency in naming convention </a:t>
            </a:r>
          </a:p>
          <a:p>
            <a:endParaRPr lang="en-US" sz="2400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3860722-ADF4-A467-70FB-6EFFE037A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00" y="1897420"/>
            <a:ext cx="46609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F9D7-9D0A-17F0-7F7E-E5149F49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Noisy Data: What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3162A-1B37-F421-5298-C0518A93B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882" y="1053334"/>
            <a:ext cx="6332035" cy="5438906"/>
          </a:xfrm>
        </p:spPr>
        <p:txBody>
          <a:bodyPr>
            <a:normAutofit/>
          </a:bodyPr>
          <a:lstStyle/>
          <a:p>
            <a:r>
              <a:rPr lang="en-US" dirty="0"/>
              <a:t>Binning</a:t>
            </a:r>
          </a:p>
          <a:p>
            <a:pPr lvl="1"/>
            <a:r>
              <a:rPr lang="en-US" dirty="0"/>
              <a:t>Replace data with bin centers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53BA6B-49A7-B4D8-8F11-C95D2BBBE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596" y="1098580"/>
            <a:ext cx="3308134" cy="213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77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F9D7-9D0A-17F0-7F7E-E5149F49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Noisy Data: What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3162A-1B37-F421-5298-C0518A93B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882" y="1053334"/>
            <a:ext cx="6332035" cy="5438906"/>
          </a:xfrm>
        </p:spPr>
        <p:txBody>
          <a:bodyPr>
            <a:normAutofit/>
          </a:bodyPr>
          <a:lstStyle/>
          <a:p>
            <a:r>
              <a:rPr lang="en-US" dirty="0"/>
              <a:t>Binning</a:t>
            </a:r>
          </a:p>
          <a:p>
            <a:pPr lvl="1"/>
            <a:r>
              <a:rPr lang="en-US" dirty="0"/>
              <a:t>Replace data with bin centers</a:t>
            </a:r>
          </a:p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Detect and remove outliers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C24D8AF-02C1-5CA5-B9D1-737C2BEF8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760" y="2250562"/>
            <a:ext cx="2897638" cy="2295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8C564-7750-8F86-DA9D-15B9C56D7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890" y="566199"/>
            <a:ext cx="2760980" cy="178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24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F9D7-9D0A-17F0-7F7E-E5149F49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Noisy Data: What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3162A-1B37-F421-5298-C0518A93B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882" y="1053334"/>
            <a:ext cx="6332035" cy="5438906"/>
          </a:xfrm>
        </p:spPr>
        <p:txBody>
          <a:bodyPr>
            <a:normAutofit/>
          </a:bodyPr>
          <a:lstStyle/>
          <a:p>
            <a:r>
              <a:rPr lang="en-US" dirty="0"/>
              <a:t>Binning</a:t>
            </a:r>
          </a:p>
          <a:p>
            <a:pPr lvl="1"/>
            <a:r>
              <a:rPr lang="en-US" dirty="0"/>
              <a:t>Replace data with bin centers</a:t>
            </a:r>
          </a:p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Detect and remove outliers</a:t>
            </a:r>
          </a:p>
          <a:p>
            <a:r>
              <a:rPr lang="en-US" dirty="0"/>
              <a:t>Semi-automated method</a:t>
            </a:r>
          </a:p>
          <a:p>
            <a:pPr lvl="1"/>
            <a:r>
              <a:rPr lang="en-US" dirty="0"/>
              <a:t>Combined human and computer inspection</a:t>
            </a:r>
          </a:p>
          <a:p>
            <a:pPr lvl="1"/>
            <a:r>
              <a:rPr lang="en-US" dirty="0"/>
              <a:t>Detect suspicious value and check manually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2BF85C1-9443-CE15-3741-D8E922456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760" y="2250562"/>
            <a:ext cx="2897638" cy="2295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56486-EAF1-DCD3-1409-051061E41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890" y="566199"/>
            <a:ext cx="2760980" cy="178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43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F9D7-9D0A-17F0-7F7E-E5149F49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Noisy Data: What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3162A-1B37-F421-5298-C0518A93B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882" y="1053334"/>
            <a:ext cx="6332035" cy="5438906"/>
          </a:xfrm>
        </p:spPr>
        <p:txBody>
          <a:bodyPr>
            <a:normAutofit/>
          </a:bodyPr>
          <a:lstStyle/>
          <a:p>
            <a:r>
              <a:rPr lang="en-US" dirty="0"/>
              <a:t>Binning</a:t>
            </a:r>
          </a:p>
          <a:p>
            <a:pPr lvl="1"/>
            <a:r>
              <a:rPr lang="en-US" dirty="0"/>
              <a:t>Replace data with bin centers</a:t>
            </a:r>
          </a:p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Detect and remove outliers</a:t>
            </a:r>
          </a:p>
          <a:p>
            <a:r>
              <a:rPr lang="en-US" dirty="0"/>
              <a:t>Semi-automated method</a:t>
            </a:r>
          </a:p>
          <a:p>
            <a:pPr lvl="1"/>
            <a:r>
              <a:rPr lang="en-US" dirty="0"/>
              <a:t>Combined human and computer inspection</a:t>
            </a:r>
          </a:p>
          <a:p>
            <a:pPr lvl="1"/>
            <a:r>
              <a:rPr lang="en-US" dirty="0"/>
              <a:t>Detect suspicious value and check manually</a:t>
            </a:r>
          </a:p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Smooth data by fitting to a regression function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5DD3600-83E3-C220-D721-1B1298568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209" y="4230247"/>
            <a:ext cx="4676237" cy="1905000"/>
          </a:xfrm>
          <a:prstGeom prst="rect">
            <a:avLst/>
          </a:prstGeom>
        </p:spPr>
      </p:pic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0EFC0EC-3726-A63F-5866-C88AA4E3F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760" y="2250562"/>
            <a:ext cx="2897638" cy="2295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5FF2AB-0503-7DEE-7F46-CDA9BE0AB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3890" y="566199"/>
            <a:ext cx="2760980" cy="178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11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F9D7-9D0A-17F0-7F7E-E5149F49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Noisy Data: What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3162A-1B37-F421-5298-C0518A93B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882" y="1053334"/>
            <a:ext cx="6332035" cy="5438906"/>
          </a:xfrm>
        </p:spPr>
        <p:txBody>
          <a:bodyPr>
            <a:normAutofit/>
          </a:bodyPr>
          <a:lstStyle/>
          <a:p>
            <a:r>
              <a:rPr lang="en-US" dirty="0"/>
              <a:t>Binning</a:t>
            </a:r>
          </a:p>
          <a:p>
            <a:pPr lvl="1"/>
            <a:r>
              <a:rPr lang="en-US" dirty="0"/>
              <a:t>Replace data with bin centers</a:t>
            </a:r>
          </a:p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Detect and remove outliers</a:t>
            </a:r>
          </a:p>
          <a:p>
            <a:r>
              <a:rPr lang="en-US" dirty="0"/>
              <a:t>Semi-automated method</a:t>
            </a:r>
          </a:p>
          <a:p>
            <a:pPr lvl="1"/>
            <a:r>
              <a:rPr lang="en-US" dirty="0"/>
              <a:t>Combined human and computer inspection</a:t>
            </a:r>
          </a:p>
          <a:p>
            <a:pPr lvl="1"/>
            <a:r>
              <a:rPr lang="en-US" dirty="0"/>
              <a:t>Detect suspicious value and check manually</a:t>
            </a:r>
          </a:p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Smooth data by fitting to a regression function</a:t>
            </a:r>
          </a:p>
          <a:p>
            <a:r>
              <a:rPr lang="en-US" u="sng" dirty="0">
                <a:solidFill>
                  <a:srgbClr val="FF0000"/>
                </a:solidFill>
              </a:rPr>
              <a:t>Outliers are not always noise! Be careful!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410AF29-2BB2-D6B7-A548-4A9904E54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209" y="4230247"/>
            <a:ext cx="4676237" cy="1905000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AE8D9BE-930C-C122-6098-CEA14D731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760" y="2250562"/>
            <a:ext cx="2897638" cy="2295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25731-E2FB-11DA-70ED-0C0264D6B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3890" y="566199"/>
            <a:ext cx="2760980" cy="178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74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520A-4C45-3387-80F0-EBDCC772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 with Small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1656A-356B-BB48-3A9E-96881F6B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7999"/>
            <a:ext cx="7514063" cy="4979931"/>
          </a:xfrm>
        </p:spPr>
        <p:txBody>
          <a:bodyPr>
            <a:normAutofit/>
          </a:bodyPr>
          <a:lstStyle/>
          <a:p>
            <a:r>
              <a:rPr lang="en-US" dirty="0"/>
              <a:t>Can you invent new data?</a:t>
            </a:r>
          </a:p>
          <a:p>
            <a:pPr lvl="1"/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66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520A-4C45-3387-80F0-EBDCC772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 with Small 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1656A-356B-BB48-3A9E-96881F6B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7999"/>
            <a:ext cx="7514063" cy="4979931"/>
          </a:xfrm>
        </p:spPr>
        <p:txBody>
          <a:bodyPr>
            <a:normAutofit/>
          </a:bodyPr>
          <a:lstStyle/>
          <a:p>
            <a:r>
              <a:rPr lang="en-US" dirty="0"/>
              <a:t>Can you invent new data?</a:t>
            </a:r>
          </a:p>
          <a:p>
            <a:r>
              <a:rPr lang="en-US" dirty="0"/>
              <a:t>Data Augmentation</a:t>
            </a:r>
          </a:p>
          <a:p>
            <a:pPr lvl="1"/>
            <a:r>
              <a:rPr lang="en-US" dirty="0">
                <a:effectLst/>
              </a:rPr>
              <a:t>Strategy to artificially synthesize new data from existing data </a:t>
            </a:r>
          </a:p>
          <a:p>
            <a:pPr lvl="1"/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49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520A-4C45-3387-80F0-EBDCC772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 with Small 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1656A-356B-BB48-3A9E-96881F6B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7999"/>
            <a:ext cx="7514063" cy="4979931"/>
          </a:xfrm>
        </p:spPr>
        <p:txBody>
          <a:bodyPr>
            <a:normAutofit/>
          </a:bodyPr>
          <a:lstStyle/>
          <a:p>
            <a:r>
              <a:rPr lang="en-US" dirty="0"/>
              <a:t>Can you invent new data?</a:t>
            </a:r>
          </a:p>
          <a:p>
            <a:r>
              <a:rPr lang="en-US" dirty="0"/>
              <a:t>Data Augmentation</a:t>
            </a:r>
          </a:p>
          <a:p>
            <a:pPr lvl="1"/>
            <a:r>
              <a:rPr lang="en-US" dirty="0">
                <a:effectLst/>
              </a:rPr>
              <a:t>Strategy to artificially synthesize new data from existing data </a:t>
            </a:r>
          </a:p>
          <a:p>
            <a:r>
              <a:rPr lang="en-US" dirty="0">
                <a:effectLst/>
              </a:rPr>
              <a:t>Common techniques are (for images)</a:t>
            </a:r>
            <a:r>
              <a:rPr lang="en-US" sz="1800" dirty="0">
                <a:effectLst/>
              </a:rPr>
              <a:t> </a:t>
            </a:r>
          </a:p>
          <a:p>
            <a:pPr lvl="1"/>
            <a:r>
              <a:rPr lang="en-US" dirty="0">
                <a:effectLst/>
              </a:rPr>
              <a:t>rotations </a:t>
            </a:r>
          </a:p>
          <a:p>
            <a:pPr lvl="1"/>
            <a:r>
              <a:rPr lang="en-US" dirty="0">
                <a:effectLst/>
              </a:rPr>
              <a:t>Translations</a:t>
            </a:r>
          </a:p>
          <a:p>
            <a:pPr lvl="1"/>
            <a:r>
              <a:rPr lang="en-US" dirty="0">
                <a:effectLst/>
              </a:rPr>
              <a:t>Zooms</a:t>
            </a:r>
          </a:p>
          <a:p>
            <a:pPr lvl="1"/>
            <a:r>
              <a:rPr lang="en-US" dirty="0">
                <a:effectLst/>
              </a:rPr>
              <a:t>Flips</a:t>
            </a:r>
          </a:p>
          <a:p>
            <a:pPr lvl="1"/>
            <a:r>
              <a:rPr lang="en-US" dirty="0">
                <a:effectLst/>
              </a:rPr>
              <a:t>color perturbations </a:t>
            </a:r>
            <a:endParaRPr lang="en-US" dirty="0"/>
          </a:p>
          <a:p>
            <a:pPr lvl="1"/>
            <a:r>
              <a:rPr lang="en-US" dirty="0">
                <a:effectLst/>
              </a:rPr>
              <a:t>crops </a:t>
            </a:r>
            <a:endParaRPr lang="en-US" dirty="0"/>
          </a:p>
          <a:p>
            <a:pPr lvl="1"/>
            <a:r>
              <a:rPr lang="en-US" dirty="0">
                <a:effectLst/>
              </a:rPr>
              <a:t>add noise by jittering </a:t>
            </a:r>
          </a:p>
          <a:p>
            <a:pPr lvl="1"/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6" name="Picture 5" descr="A collage of a cat&#10;&#10;Description automatically generated with medium confidence">
            <a:extLst>
              <a:ext uri="{FF2B5EF4-FFF2-40B4-BE49-F238E27FC236}">
                <a16:creationId xmlns:a16="http://schemas.microsoft.com/office/drawing/2014/main" id="{15100929-4499-0AF3-0B92-97837A42E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220" y="3097529"/>
            <a:ext cx="5174780" cy="3415355"/>
          </a:xfrm>
          <a:prstGeom prst="rect">
            <a:avLst/>
          </a:prstGeom>
        </p:spPr>
      </p:pic>
      <p:pic>
        <p:nvPicPr>
          <p:cNvPr id="8" name="Picture 7" descr="A cat lying on grass&#10;&#10;Description automatically generated with medium confidence">
            <a:extLst>
              <a:ext uri="{FF2B5EF4-FFF2-40B4-BE49-F238E27FC236}">
                <a16:creationId xmlns:a16="http://schemas.microsoft.com/office/drawing/2014/main" id="{5B15B4A2-77DF-E70F-8A32-C293A9EA0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470" y="1321336"/>
            <a:ext cx="2716530" cy="177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7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2CB27-8F91-E263-324C-F950F12C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Visual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0C5A1-9C36-8C8D-866E-C53765E74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Gestalt Principles </a:t>
            </a:r>
          </a:p>
          <a:p>
            <a:pPr lvl="1"/>
            <a:r>
              <a:rPr lang="en-US" dirty="0">
                <a:effectLst/>
                <a:latin typeface="Segoe UI" panose="020B0502040204020203" pitchFamily="34" charset="0"/>
              </a:rPr>
              <a:t>the tendency to perceive elements as belonging to a group, based on certain visual properties 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Pre-attentiveness </a:t>
            </a:r>
          </a:p>
          <a:p>
            <a:pPr lvl="1"/>
            <a:r>
              <a:rPr lang="en-US" dirty="0">
                <a:effectLst/>
                <a:latin typeface="Segoe UI" panose="020B0502040204020203" pitchFamily="34" charset="0"/>
              </a:rPr>
              <a:t>certain low level visual aspects are recognized before conscious awareness 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Visual variables</a:t>
            </a:r>
          </a:p>
          <a:p>
            <a:pPr lvl="1"/>
            <a:r>
              <a:rPr lang="en-US" dirty="0">
                <a:effectLst/>
                <a:latin typeface="Segoe UI" panose="020B0502040204020203" pitchFamily="34" charset="0"/>
              </a:rPr>
              <a:t>the different visual aspects that can be used to encode information </a:t>
            </a:r>
            <a:endParaRPr lang="en-US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5684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520A-4C45-3387-80F0-EBDCC772E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1199337"/>
          </a:xfrm>
        </p:spPr>
        <p:txBody>
          <a:bodyPr>
            <a:normAutofit fontScale="90000"/>
          </a:bodyPr>
          <a:lstStyle/>
          <a:p>
            <a:r>
              <a:rPr lang="en-US" dirty="0"/>
              <a:t>Synthetic Data Generation for Imbalanced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1656A-356B-BB48-3A9E-96881F6B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330"/>
            <a:ext cx="5814060" cy="4680600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When data has severe imbalance in the class representation</a:t>
            </a:r>
          </a:p>
          <a:p>
            <a:r>
              <a:rPr lang="en-US" dirty="0"/>
              <a:t>If you use such data for ML model training, it will perform poorly for the minority class</a:t>
            </a:r>
          </a:p>
          <a:p>
            <a:r>
              <a:rPr lang="en-US" dirty="0">
                <a:effectLst/>
              </a:rPr>
              <a:t>SMOTE (Synthetic Minority Oversampling Technique) can help</a:t>
            </a:r>
          </a:p>
          <a:p>
            <a:pPr lvl="1"/>
            <a:r>
              <a:rPr lang="en-US" dirty="0"/>
              <a:t>A data augmentation method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6C339-FA85-B4A4-47F2-056B6A56F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260" y="1611630"/>
            <a:ext cx="5321300" cy="40405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38021F-88F9-5E60-AF0A-6D974B50ABF1}"/>
              </a:ext>
            </a:extLst>
          </p:cNvPr>
          <p:cNvSpPr txBox="1"/>
          <p:nvPr/>
        </p:nvSpPr>
        <p:spPr>
          <a:xfrm>
            <a:off x="8606790" y="5703664"/>
            <a:ext cx="1944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Imbalanced Data</a:t>
            </a:r>
          </a:p>
        </p:txBody>
      </p:sp>
    </p:spTree>
    <p:extLst>
      <p:ext uri="{BB962C8B-B14F-4D97-AF65-F5344CB8AC3E}">
        <p14:creationId xmlns:p14="http://schemas.microsoft.com/office/powerpoint/2010/main" val="298490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520A-4C45-3387-80F0-EBDCC772E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1199337"/>
          </a:xfrm>
        </p:spPr>
        <p:txBody>
          <a:bodyPr>
            <a:normAutofit fontScale="90000"/>
          </a:bodyPr>
          <a:lstStyle/>
          <a:p>
            <a:r>
              <a:rPr lang="en-US" dirty="0"/>
              <a:t>SMOTE: Synthetic Data Generation for Imbalanced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1656A-356B-BB48-3A9E-96881F6B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330"/>
            <a:ext cx="10340340" cy="4680600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How do we generate samples for minority class?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effectLst/>
              </a:rPr>
              <a:t>Randomly under-sample the majority class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Select a minority class instance (x) at random and find its k-nearest minority class neighbors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effectLst/>
              </a:rPr>
              <a:t>Select one of the k neighbors at random, say (y)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synthetic instances are generated as a convex combination of the two chosen instances x and y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85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520A-4C45-3387-80F0-EBDCC772E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1199337"/>
          </a:xfrm>
        </p:spPr>
        <p:txBody>
          <a:bodyPr>
            <a:normAutofit fontScale="90000"/>
          </a:bodyPr>
          <a:lstStyle/>
          <a:p>
            <a:r>
              <a:rPr lang="en-US" dirty="0"/>
              <a:t>SMOTE: Synthetic Data Generation for Imbalanced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1656A-356B-BB48-3A9E-96881F6B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136"/>
            <a:ext cx="10340340" cy="628650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Example:</a:t>
            </a:r>
          </a:p>
          <a:p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74BD7BD-9BC8-D241-8CB1-48258F865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690" y="2205990"/>
            <a:ext cx="4563110" cy="34616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441551-F237-1B1C-BD02-CD158084E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" y="2339244"/>
            <a:ext cx="4383435" cy="3328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BF25F7-72FA-1802-FBA2-D3F049104A89}"/>
              </a:ext>
            </a:extLst>
          </p:cNvPr>
          <p:cNvSpPr txBox="1"/>
          <p:nvPr/>
        </p:nvSpPr>
        <p:spPr>
          <a:xfrm>
            <a:off x="2492228" y="5680869"/>
            <a:ext cx="1944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Imbalanced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79EDB-CC0F-B8C3-1674-83C8B3C1E53C}"/>
              </a:ext>
            </a:extLst>
          </p:cNvPr>
          <p:cNvSpPr txBox="1"/>
          <p:nvPr/>
        </p:nvSpPr>
        <p:spPr>
          <a:xfrm>
            <a:off x="7493300" y="5667660"/>
            <a:ext cx="3685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SMOTE + random under-sampling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E5FE941-D9D7-20A9-992B-A90CBB0E4F5B}"/>
              </a:ext>
            </a:extLst>
          </p:cNvPr>
          <p:cNvSpPr/>
          <p:nvPr/>
        </p:nvSpPr>
        <p:spPr>
          <a:xfrm>
            <a:off x="6008370" y="3840480"/>
            <a:ext cx="57531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AD128-B94D-43BD-A815-87DC60F79A58}"/>
              </a:ext>
            </a:extLst>
          </p:cNvPr>
          <p:cNvSpPr txBox="1"/>
          <p:nvPr/>
        </p:nvSpPr>
        <p:spPr>
          <a:xfrm>
            <a:off x="6008370" y="6570624"/>
            <a:ext cx="5736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machinelearningmastery.com</a:t>
            </a:r>
            <a:r>
              <a:rPr lang="en-US" sz="1200" dirty="0"/>
              <a:t>/smote-oversampling-for-imbalanced-classification/</a:t>
            </a:r>
          </a:p>
        </p:txBody>
      </p:sp>
    </p:spTree>
    <p:extLst>
      <p:ext uri="{BB962C8B-B14F-4D97-AF65-F5344CB8AC3E}">
        <p14:creationId xmlns:p14="http://schemas.microsoft.com/office/powerpoint/2010/main" val="233245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10904-F808-C489-4256-F256826F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for Visualization and 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44AF8-8776-1A7A-619A-211494391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421" y="1311211"/>
            <a:ext cx="10515600" cy="1994666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Generate new samples according to the data distributions </a:t>
            </a:r>
            <a:endParaRPr lang="en-US" sz="2400" dirty="0">
              <a:effectLst/>
            </a:endParaRPr>
          </a:p>
          <a:p>
            <a:pPr lvl="1"/>
            <a:r>
              <a:rPr lang="en-US" dirty="0"/>
              <a:t>C</a:t>
            </a:r>
            <a:r>
              <a:rPr lang="en-US" dirty="0">
                <a:effectLst/>
              </a:rPr>
              <a:t>luster the data (outliers may form clusters!) </a:t>
            </a:r>
          </a:p>
          <a:p>
            <a:pPr lvl="1"/>
            <a:r>
              <a:rPr lang="en-US" dirty="0"/>
              <a:t>T</a:t>
            </a:r>
            <a:r>
              <a:rPr lang="en-US" dirty="0">
                <a:effectLst/>
              </a:rPr>
              <a:t>he size of each cluster represents its percentage in the population </a:t>
            </a:r>
          </a:p>
          <a:p>
            <a:pPr lvl="1"/>
            <a:r>
              <a:rPr lang="en-US" dirty="0"/>
              <a:t>R</a:t>
            </a:r>
            <a:r>
              <a:rPr lang="en-US" dirty="0">
                <a:effectLst/>
              </a:rPr>
              <a:t>andomize new samples – bigger clusters get more samples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6310ABF-13FE-9FF7-1DBD-11C70770A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070" y="3688263"/>
            <a:ext cx="6057900" cy="2443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130F6-8911-23AC-70A3-034CB6525EBB}"/>
              </a:ext>
            </a:extLst>
          </p:cNvPr>
          <p:cNvSpPr txBox="1"/>
          <p:nvPr/>
        </p:nvSpPr>
        <p:spPr>
          <a:xfrm>
            <a:off x="4327630" y="6113892"/>
            <a:ext cx="3783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Augmentation rate ~ Cluster size</a:t>
            </a:r>
          </a:p>
        </p:txBody>
      </p:sp>
    </p:spTree>
    <p:extLst>
      <p:ext uri="{BB962C8B-B14F-4D97-AF65-F5344CB8AC3E}">
        <p14:creationId xmlns:p14="http://schemas.microsoft.com/office/powerpoint/2010/main" val="220496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62552-E92B-E671-658F-66B98EA2A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 with Big 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Data Reduction!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8F8BB-8167-DFE2-5419-34BB97278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>
                <a:effectLst/>
              </a:rPr>
              <a:t>reduce the data to a size that can be feasibly stored</a:t>
            </a:r>
          </a:p>
          <a:p>
            <a:pPr lvl="1"/>
            <a:r>
              <a:rPr lang="en-US" dirty="0">
                <a:effectLst/>
              </a:rPr>
              <a:t>reduce the data so a mining algorithm can be feasibly run </a:t>
            </a:r>
            <a:endParaRPr lang="en-US" dirty="0"/>
          </a:p>
          <a:p>
            <a:pPr lvl="1"/>
            <a:endParaRPr lang="en-US" dirty="0">
              <a:effectLst/>
            </a:endParaRPr>
          </a:p>
          <a:p>
            <a:r>
              <a:rPr lang="en-US" dirty="0">
                <a:effectLst/>
              </a:rPr>
              <a:t>Alternatives</a:t>
            </a:r>
          </a:p>
          <a:p>
            <a:pPr lvl="1"/>
            <a:r>
              <a:rPr lang="en-US" dirty="0">
                <a:effectLst/>
              </a:rPr>
              <a:t>buy more storage</a:t>
            </a:r>
          </a:p>
          <a:p>
            <a:pPr lvl="1"/>
            <a:r>
              <a:rPr lang="en-US" dirty="0">
                <a:effectLst/>
              </a:rPr>
              <a:t>buy more computers or faster ones</a:t>
            </a:r>
          </a:p>
          <a:p>
            <a:pPr lvl="1"/>
            <a:r>
              <a:rPr lang="en-US" dirty="0">
                <a:effectLst/>
              </a:rPr>
              <a:t>develop more efficient algorithms</a:t>
            </a:r>
            <a:endParaRPr lang="en-US" dirty="0"/>
          </a:p>
          <a:p>
            <a:pPr lvl="1"/>
            <a:endParaRPr lang="en-US" dirty="0">
              <a:effectLst/>
            </a:endParaRPr>
          </a:p>
          <a:p>
            <a:r>
              <a:rPr lang="en-US" dirty="0">
                <a:effectLst/>
              </a:rPr>
              <a:t>In practice, all of this is happening at the same time </a:t>
            </a:r>
          </a:p>
          <a:p>
            <a:pPr lvl="1"/>
            <a:r>
              <a:rPr lang="en-US" dirty="0">
                <a:effectLst/>
              </a:rPr>
              <a:t>but the growth of data and complexities is faster</a:t>
            </a:r>
          </a:p>
          <a:p>
            <a:pPr lvl="1"/>
            <a:r>
              <a:rPr lang="en-US" dirty="0">
                <a:effectLst/>
              </a:rPr>
              <a:t>and so, data reduction is important !</a:t>
            </a:r>
          </a:p>
          <a:p>
            <a:br>
              <a:rPr lang="en-US" sz="2400" dirty="0">
                <a:effectLst/>
              </a:rPr>
            </a:br>
            <a:endParaRPr lang="en-US" sz="2400" dirty="0">
              <a:effectLst/>
            </a:endParaRPr>
          </a:p>
          <a:p>
            <a:pPr lvl="1"/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373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Text&#10;&#10;Description automatically generated with low confidence">
            <a:extLst>
              <a:ext uri="{FF2B5EF4-FFF2-40B4-BE49-F238E27FC236}">
                <a16:creationId xmlns:a16="http://schemas.microsoft.com/office/drawing/2014/main" id="{18771054-7588-12DD-EBA7-017D15CFE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355" y="980047"/>
            <a:ext cx="1661160" cy="1955750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extLst>
              <a:ext uri="{FF2B5EF4-FFF2-40B4-BE49-F238E27FC236}">
                <a16:creationId xmlns:a16="http://schemas.microsoft.com/office/drawing/2014/main" id="{A2F3C633-C4B4-9578-CB04-D762F86E8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033" y="1244645"/>
            <a:ext cx="1661160" cy="195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EFD30-A2F7-E41A-7310-D800AE6BE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5257800" cy="835351"/>
          </a:xfrm>
        </p:spPr>
        <p:txBody>
          <a:bodyPr>
            <a:normAutofit fontScale="90000"/>
          </a:bodyPr>
          <a:lstStyle/>
          <a:p>
            <a:r>
              <a:rPr lang="en-US" dirty="0"/>
              <a:t>Data Reduction: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605DB-A692-3FF0-410C-39EC7EBE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5866"/>
            <a:ext cx="6545580" cy="528873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Summarization (</a:t>
            </a:r>
            <a:r>
              <a:rPr lang="en-US" sz="2400" u="sng" dirty="0"/>
              <a:t>Later in the course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Binning</a:t>
            </a:r>
          </a:p>
          <a:p>
            <a:pPr lvl="1"/>
            <a:r>
              <a:rPr lang="en-US" dirty="0"/>
              <a:t>Distribution-based</a:t>
            </a:r>
          </a:p>
          <a:p>
            <a:pPr lvl="1"/>
            <a:r>
              <a:rPr lang="en-US" dirty="0"/>
              <a:t>Clustering</a:t>
            </a:r>
          </a:p>
          <a:p>
            <a:pPr lvl="1"/>
            <a:r>
              <a:rPr lang="en-US" dirty="0"/>
              <a:t>Machine Learning</a:t>
            </a:r>
          </a:p>
          <a:p>
            <a:r>
              <a:rPr lang="en-US" dirty="0"/>
              <a:t>Sampling (</a:t>
            </a:r>
            <a:r>
              <a:rPr lang="en-US" sz="2400" u="sng" dirty="0"/>
              <a:t>Later in the course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Systematic/Regular</a:t>
            </a:r>
          </a:p>
          <a:p>
            <a:pPr lvl="1"/>
            <a:r>
              <a:rPr lang="en-US" dirty="0"/>
              <a:t>Random</a:t>
            </a:r>
          </a:p>
          <a:p>
            <a:pPr lvl="1"/>
            <a:r>
              <a:rPr lang="en-US" dirty="0"/>
              <a:t>Stratified</a:t>
            </a:r>
          </a:p>
          <a:p>
            <a:pPr lvl="1"/>
            <a:r>
              <a:rPr lang="en-US" dirty="0"/>
              <a:t>Adaptive/Data-driven</a:t>
            </a:r>
          </a:p>
          <a:p>
            <a:pPr lvl="1"/>
            <a:r>
              <a:rPr lang="en-US" dirty="0"/>
              <a:t>Importance-driven</a:t>
            </a:r>
          </a:p>
          <a:p>
            <a:pPr lvl="1"/>
            <a:r>
              <a:rPr lang="en-US" dirty="0"/>
              <a:t>Cluster-based</a:t>
            </a:r>
          </a:p>
          <a:p>
            <a:r>
              <a:rPr lang="en-US" dirty="0"/>
              <a:t>Dimension Reduction (</a:t>
            </a:r>
            <a:r>
              <a:rPr lang="en-US" sz="2400" u="sng" dirty="0"/>
              <a:t>Later in the course</a:t>
            </a:r>
            <a:r>
              <a:rPr lang="en-US" sz="2400" dirty="0"/>
              <a:t>)</a:t>
            </a:r>
          </a:p>
          <a:p>
            <a:r>
              <a:rPr lang="en-US" dirty="0"/>
              <a:t>Other ways possible..</a:t>
            </a:r>
          </a:p>
        </p:txBody>
      </p:sp>
      <p:pic>
        <p:nvPicPr>
          <p:cNvPr id="5" name="Picture 4" descr="Diagram, schematic, radar chart&#10;&#10;Description automatically generated">
            <a:extLst>
              <a:ext uri="{FF2B5EF4-FFF2-40B4-BE49-F238E27FC236}">
                <a16:creationId xmlns:a16="http://schemas.microsoft.com/office/drawing/2014/main" id="{4875F69C-394E-1351-9A2C-9318E1D70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935" y="3680216"/>
            <a:ext cx="2370613" cy="2860907"/>
          </a:xfrm>
          <a:prstGeom prst="rect">
            <a:avLst/>
          </a:prstGeom>
        </p:spPr>
      </p:pic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B3CEB373-C104-7CC2-6E84-CF09284BF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816" y="1376419"/>
            <a:ext cx="1661160" cy="1955750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B0E1AA82-110E-C2ED-BFC8-4E879EB26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1410" y="882066"/>
            <a:ext cx="1342390" cy="988706"/>
          </a:xfrm>
          <a:prstGeom prst="rect">
            <a:avLst/>
          </a:prstGeom>
        </p:spPr>
      </p:pic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405D5696-EAEE-D176-D841-F9AB7C1C0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1639" y="1775117"/>
            <a:ext cx="1760379" cy="988706"/>
          </a:xfrm>
          <a:prstGeom prst="rect">
            <a:avLst/>
          </a:prstGeom>
        </p:spPr>
      </p:pic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DA0F770-C52C-5FF1-45BA-381AC3BA00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0633" y="2610213"/>
            <a:ext cx="1342390" cy="110496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C9914A9E-A9CC-B624-A43F-F76508263146}"/>
              </a:ext>
            </a:extLst>
          </p:cNvPr>
          <p:cNvSpPr/>
          <p:nvPr/>
        </p:nvSpPr>
        <p:spPr>
          <a:xfrm>
            <a:off x="9192127" y="2262359"/>
            <a:ext cx="672096" cy="23210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D773A7B-F5CE-F5B1-E609-F748287BF2D5}"/>
              </a:ext>
            </a:extLst>
          </p:cNvPr>
          <p:cNvSpPr/>
          <p:nvPr/>
        </p:nvSpPr>
        <p:spPr>
          <a:xfrm rot="19574647">
            <a:off x="9186952" y="1788944"/>
            <a:ext cx="672096" cy="23210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5EB863E-D4C8-7034-BF78-EB74297D592A}"/>
              </a:ext>
            </a:extLst>
          </p:cNvPr>
          <p:cNvSpPr/>
          <p:nvPr/>
        </p:nvSpPr>
        <p:spPr>
          <a:xfrm rot="1528522">
            <a:off x="9179079" y="2791044"/>
            <a:ext cx="672096" cy="23210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30608B-0D62-4DA2-8A65-4A14BF1913CF}"/>
              </a:ext>
            </a:extLst>
          </p:cNvPr>
          <p:cNvSpPr txBox="1"/>
          <p:nvPr/>
        </p:nvSpPr>
        <p:spPr>
          <a:xfrm>
            <a:off x="7303498" y="3277431"/>
            <a:ext cx="96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3B81FE-75CB-E44A-0A9D-82065EA1F3DF}"/>
              </a:ext>
            </a:extLst>
          </p:cNvPr>
          <p:cNvSpPr txBox="1"/>
          <p:nvPr/>
        </p:nvSpPr>
        <p:spPr>
          <a:xfrm rot="5400000">
            <a:off x="11002784" y="2169628"/>
            <a:ext cx="1565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EC57E5-0988-1E9C-1780-60D93B9B6F7A}"/>
              </a:ext>
            </a:extLst>
          </p:cNvPr>
          <p:cNvSpPr txBox="1"/>
          <p:nvPr/>
        </p:nvSpPr>
        <p:spPr>
          <a:xfrm rot="5400000">
            <a:off x="10345333" y="488754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9136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2CB27-8F91-E263-324C-F950F12C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B18DA1-CD86-1694-7316-F7DCFF6AC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4332"/>
            <a:ext cx="10515600" cy="4979931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Concept of totality </a:t>
            </a:r>
          </a:p>
          <a:p>
            <a:pPr lvl="1"/>
            <a:r>
              <a:rPr lang="en-US" dirty="0"/>
              <a:t>“Gestalt” is German for “unified whole”</a:t>
            </a:r>
            <a:endParaRPr lang="en-US" dirty="0">
              <a:effectLst/>
            </a:endParaRPr>
          </a:p>
          <a:p>
            <a:pPr lvl="1"/>
            <a:r>
              <a:rPr lang="en-US" dirty="0"/>
              <a:t>G</a:t>
            </a:r>
            <a:r>
              <a:rPr lang="en-US" dirty="0">
                <a:effectLst/>
              </a:rPr>
              <a:t>rasp the "totality" of something before worrying about the details </a:t>
            </a:r>
          </a:p>
          <a:p>
            <a:pPr lvl="1"/>
            <a:endParaRPr lang="en-US" sz="2800" dirty="0"/>
          </a:p>
        </p:txBody>
      </p:sp>
      <p:pic>
        <p:nvPicPr>
          <p:cNvPr id="8" name="Picture 7" descr="A picture containing text, nature&#10;&#10;Description automatically generated">
            <a:extLst>
              <a:ext uri="{FF2B5EF4-FFF2-40B4-BE49-F238E27FC236}">
                <a16:creationId xmlns:a16="http://schemas.microsoft.com/office/drawing/2014/main" id="{9207C965-EB2D-4E98-63B1-74BBDA26D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578" y="2299787"/>
            <a:ext cx="5994400" cy="420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3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94E3-D890-3512-5BE3-03A4E2287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FAA98-30B9-6086-2990-098A509CF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334"/>
            <a:ext cx="10515600" cy="4979931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Segoe UI" panose="020B0502040204020203" pitchFamily="34" charset="0"/>
              </a:rPr>
              <a:t>Also called pop-out</a:t>
            </a:r>
            <a:endParaRPr lang="en-US" sz="4000" dirty="0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1545F69-F11B-5405-A860-92C1550C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816" y="1652734"/>
            <a:ext cx="7772400" cy="466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26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1CD2-5411-E1C9-9721-1C49A4E6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75601-8B1D-C704-55DA-A7D10B71A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planar variables</a:t>
            </a:r>
          </a:p>
          <a:p>
            <a:pPr lvl="1"/>
            <a:r>
              <a:rPr lang="en-US" dirty="0"/>
              <a:t>Spatial dimensions</a:t>
            </a:r>
          </a:p>
          <a:p>
            <a:pPr lvl="2"/>
            <a:r>
              <a:rPr lang="en-US" dirty="0"/>
              <a:t>Map (arm, grip) to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137DBB9-B0F1-A97C-3339-814F3C9CD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781" y="1225054"/>
            <a:ext cx="4137258" cy="345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74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1CD2-5411-E1C9-9721-1C49A4E6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75601-8B1D-C704-55DA-A7D10B71A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planar variables</a:t>
            </a:r>
          </a:p>
          <a:p>
            <a:pPr lvl="1"/>
            <a:r>
              <a:rPr lang="en-US" dirty="0"/>
              <a:t>Spatial dimensions</a:t>
            </a:r>
          </a:p>
          <a:p>
            <a:pPr lvl="2"/>
            <a:r>
              <a:rPr lang="en-US" dirty="0"/>
              <a:t>Map (arm, grip) to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r>
              <a:rPr lang="en-US" dirty="0"/>
              <a:t>Six Retinal variables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Shape</a:t>
            </a:r>
          </a:p>
          <a:p>
            <a:pPr lvl="1"/>
            <a:r>
              <a:rPr lang="en-US" dirty="0"/>
              <a:t>Orientation</a:t>
            </a:r>
          </a:p>
          <a:p>
            <a:pPr lvl="1"/>
            <a:r>
              <a:rPr lang="en-US" dirty="0"/>
              <a:t>Texture</a:t>
            </a:r>
          </a:p>
          <a:p>
            <a:pPr lvl="1"/>
            <a:r>
              <a:rPr lang="en-US" dirty="0"/>
              <a:t>Brightness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137DBB9-B0F1-A97C-3339-814F3C9CD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781" y="1225054"/>
            <a:ext cx="4137258" cy="345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5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{6EAC2797-DD30-5444-AC68-98C3B0F8F0C3}tf10001069</Template>
  <TotalTime>14156</TotalTime>
  <Words>1701</Words>
  <Application>Microsoft Macintosh PowerPoint</Application>
  <PresentationFormat>Widescreen</PresentationFormat>
  <Paragraphs>337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Helvetica</vt:lpstr>
      <vt:lpstr>Segoe UI</vt:lpstr>
      <vt:lpstr>Wingdings</vt:lpstr>
      <vt:lpstr>Office Theme 2013 - 2022</vt:lpstr>
      <vt:lpstr>Big Data Visual Analytics (CS 661)</vt:lpstr>
      <vt:lpstr>Annoncements</vt:lpstr>
      <vt:lpstr>Acknowledgements</vt:lpstr>
      <vt:lpstr>Visual Design and Visual Variables</vt:lpstr>
      <vt:lpstr>Key Visual Representations</vt:lpstr>
      <vt:lpstr>Gestalt Principles</vt:lpstr>
      <vt:lpstr>Pre-attentiveness</vt:lpstr>
      <vt:lpstr>Visual Variables</vt:lpstr>
      <vt:lpstr>Visual Variables</vt:lpstr>
      <vt:lpstr>Visual Variables</vt:lpstr>
      <vt:lpstr>Visual Variables: Planar</vt:lpstr>
      <vt:lpstr>Visual Variables: Size</vt:lpstr>
      <vt:lpstr>Visual Variables: Brightness</vt:lpstr>
      <vt:lpstr>Visual Variables: Texture</vt:lpstr>
      <vt:lpstr>Visual Variables: Color</vt:lpstr>
      <vt:lpstr>Visual Variables: Orientation</vt:lpstr>
      <vt:lpstr>Visual Variables: Shape</vt:lpstr>
      <vt:lpstr>Take Aways </vt:lpstr>
      <vt:lpstr>Visual Analytics (VA)</vt:lpstr>
      <vt:lpstr>Visual Analytics</vt:lpstr>
      <vt:lpstr>Challenges with Scalability for Big Data</vt:lpstr>
      <vt:lpstr>Challenges with Scalability for Big Data</vt:lpstr>
      <vt:lpstr>What is Visual Analytics</vt:lpstr>
      <vt:lpstr>Visual Information Seeking Mantra</vt:lpstr>
      <vt:lpstr>Another Paradigm: Focus + Context</vt:lpstr>
      <vt:lpstr>Challenges in Big Data Analytics</vt:lpstr>
      <vt:lpstr>Use of Visualization</vt:lpstr>
      <vt:lpstr>Humans Are Imperfect</vt:lpstr>
      <vt:lpstr>Humans Are Imperfect</vt:lpstr>
      <vt:lpstr>Human Limitations for Visualization</vt:lpstr>
      <vt:lpstr>Visual Complexity</vt:lpstr>
      <vt:lpstr>Strategies for Dealing with Complexity</vt:lpstr>
      <vt:lpstr>Handling Data</vt:lpstr>
      <vt:lpstr>What Do We Do After Getting the Raw Data?</vt:lpstr>
      <vt:lpstr>Missing Data: Why?</vt:lpstr>
      <vt:lpstr>Missing Data: How to Handle?</vt:lpstr>
      <vt:lpstr>Data Normalization and Standardization</vt:lpstr>
      <vt:lpstr>Data Normalization and Standardization</vt:lpstr>
      <vt:lpstr>Normalization</vt:lpstr>
      <vt:lpstr>Standardization</vt:lpstr>
      <vt:lpstr>Noisy Data</vt:lpstr>
      <vt:lpstr>Noisy Data: What to Do?</vt:lpstr>
      <vt:lpstr>Noisy Data: What to Do?</vt:lpstr>
      <vt:lpstr>Noisy Data: What to Do?</vt:lpstr>
      <vt:lpstr>Noisy Data: What to Do?</vt:lpstr>
      <vt:lpstr>Noisy Data: What to Do?</vt:lpstr>
      <vt:lpstr>Deal with Small Data</vt:lpstr>
      <vt:lpstr>Deal with Small Data  Data Augmentation</vt:lpstr>
      <vt:lpstr>Deal with Small Data  Data Augmentation</vt:lpstr>
      <vt:lpstr>Synthetic Data Generation for Imbalanced Classification</vt:lpstr>
      <vt:lpstr>SMOTE: Synthetic Data Generation for Imbalanced Classification</vt:lpstr>
      <vt:lpstr>SMOTE: Synthetic Data Generation for Imbalanced Classification</vt:lpstr>
      <vt:lpstr>Data Augmentation for Visualization and VA</vt:lpstr>
      <vt:lpstr>Deal with Big Data  Data Reduction!</vt:lpstr>
      <vt:lpstr>Data Reduction: How?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Soumya Dutta</dc:creator>
  <cp:lastModifiedBy>Soumya Dutta</cp:lastModifiedBy>
  <cp:revision>623</cp:revision>
  <dcterms:created xsi:type="dcterms:W3CDTF">2022-12-20T07:20:52Z</dcterms:created>
  <dcterms:modified xsi:type="dcterms:W3CDTF">2024-01-16T07:07:29Z</dcterms:modified>
</cp:coreProperties>
</file>